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59"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33CC"/>
    <a:srgbClr val="6AA343"/>
    <a:srgbClr val="FF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6" d="100"/>
          <a:sy n="76" d="100"/>
        </p:scale>
        <p:origin x="1500"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1EA88C3-C9DA-4DE1-B1EF-77A0EFC4C404}" type="datetimeFigureOut">
              <a:rPr kumimoji="1" lang="ja-JP" altLang="en-US" smtClean="0"/>
              <a:t>2020/4/14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C968794-D8E8-4709-97BB-5377C9BCFD76}" type="slidenum">
              <a:rPr kumimoji="1" lang="ja-JP" altLang="en-US" smtClean="0"/>
              <a:t>‹#›</a:t>
            </a:fld>
            <a:endParaRPr kumimoji="1" lang="ja-JP" altLang="en-US"/>
          </a:p>
        </p:txBody>
      </p:sp>
    </p:spTree>
    <p:extLst>
      <p:ext uri="{BB962C8B-B14F-4D97-AF65-F5344CB8AC3E}">
        <p14:creationId xmlns:p14="http://schemas.microsoft.com/office/powerpoint/2010/main" val="9757631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968794-D8E8-4709-97BB-5377C9BCFD76}" type="slidenum">
              <a:rPr kumimoji="1" lang="ja-JP" altLang="en-US" smtClean="0"/>
              <a:t>2</a:t>
            </a:fld>
            <a:endParaRPr kumimoji="1" lang="ja-JP" altLang="en-US"/>
          </a:p>
        </p:txBody>
      </p:sp>
    </p:spTree>
    <p:extLst>
      <p:ext uri="{BB962C8B-B14F-4D97-AF65-F5344CB8AC3E}">
        <p14:creationId xmlns:p14="http://schemas.microsoft.com/office/powerpoint/2010/main" val="4063183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328569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182843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2058707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68694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294319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406696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384379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2820463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77775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4081879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37EB9F-DF8B-42EE-9D43-E1AD8A44EE3F}" type="datetimeFigureOut">
              <a:rPr kumimoji="1" lang="ja-JP" altLang="en-US" smtClean="0"/>
              <a:t>2020/4/14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1261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237EB9F-DF8B-42EE-9D43-E1AD8A44EE3F}" type="datetimeFigureOut">
              <a:rPr kumimoji="1" lang="ja-JP" altLang="en-US" smtClean="0"/>
              <a:t>2020/4/14</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F2ABEC1-6A30-4234-96E2-A0784CD2DCDF}" type="slidenum">
              <a:rPr kumimoji="1" lang="ja-JP" altLang="en-US" smtClean="0"/>
              <a:t>‹#›</a:t>
            </a:fld>
            <a:endParaRPr kumimoji="1" lang="ja-JP" altLang="en-US" dirty="0"/>
          </a:p>
        </p:txBody>
      </p:sp>
    </p:spTree>
    <p:extLst>
      <p:ext uri="{BB962C8B-B14F-4D97-AF65-F5344CB8AC3E}">
        <p14:creationId xmlns:p14="http://schemas.microsoft.com/office/powerpoint/2010/main" val="4099373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emf"/><Relationship Id="rId13" Type="http://schemas.openxmlformats.org/officeDocument/2006/relationships/image" Target="../media/image21.emf"/><Relationship Id="rId18" Type="http://schemas.openxmlformats.org/officeDocument/2006/relationships/image" Target="../media/image26.emf"/><Relationship Id="rId26" Type="http://schemas.openxmlformats.org/officeDocument/2006/relationships/image" Target="../media/image34.emf"/><Relationship Id="rId3" Type="http://schemas.openxmlformats.org/officeDocument/2006/relationships/notesSlide" Target="../notesSlides/notesSlide1.xml"/><Relationship Id="rId21" Type="http://schemas.openxmlformats.org/officeDocument/2006/relationships/image" Target="../media/image29.emf"/><Relationship Id="rId7" Type="http://schemas.openxmlformats.org/officeDocument/2006/relationships/image" Target="../media/image15.emf"/><Relationship Id="rId12" Type="http://schemas.openxmlformats.org/officeDocument/2006/relationships/image" Target="../media/image20.emf"/><Relationship Id="rId17" Type="http://schemas.openxmlformats.org/officeDocument/2006/relationships/image" Target="../media/image25.emf"/><Relationship Id="rId25" Type="http://schemas.openxmlformats.org/officeDocument/2006/relationships/image" Target="../media/image33.emf"/><Relationship Id="rId2" Type="http://schemas.openxmlformats.org/officeDocument/2006/relationships/slideLayout" Target="../slideLayouts/slideLayout1.xml"/><Relationship Id="rId16" Type="http://schemas.openxmlformats.org/officeDocument/2006/relationships/image" Target="../media/image24.emf"/><Relationship Id="rId20" Type="http://schemas.openxmlformats.org/officeDocument/2006/relationships/image" Target="../media/image28.emf"/><Relationship Id="rId29" Type="http://schemas.openxmlformats.org/officeDocument/2006/relationships/oleObject" Target="../embeddings/oleObject1.bin"/><Relationship Id="rId1" Type="http://schemas.openxmlformats.org/officeDocument/2006/relationships/vmlDrawing" Target="../drawings/vmlDrawing1.vml"/><Relationship Id="rId6" Type="http://schemas.openxmlformats.org/officeDocument/2006/relationships/image" Target="../media/image14.emf"/><Relationship Id="rId11" Type="http://schemas.openxmlformats.org/officeDocument/2006/relationships/image" Target="../media/image19.emf"/><Relationship Id="rId24" Type="http://schemas.openxmlformats.org/officeDocument/2006/relationships/image" Target="../media/image32.emf"/><Relationship Id="rId5" Type="http://schemas.openxmlformats.org/officeDocument/2006/relationships/image" Target="../media/image13.emf"/><Relationship Id="rId15" Type="http://schemas.openxmlformats.org/officeDocument/2006/relationships/image" Target="../media/image23.emf"/><Relationship Id="rId23" Type="http://schemas.openxmlformats.org/officeDocument/2006/relationships/image" Target="../media/image31.emf"/><Relationship Id="rId28" Type="http://schemas.openxmlformats.org/officeDocument/2006/relationships/image" Target="../media/image36.png"/><Relationship Id="rId10" Type="http://schemas.openxmlformats.org/officeDocument/2006/relationships/image" Target="../media/image18.emf"/><Relationship Id="rId19" Type="http://schemas.openxmlformats.org/officeDocument/2006/relationships/image" Target="../media/image27.emf"/><Relationship Id="rId31" Type="http://schemas.openxmlformats.org/officeDocument/2006/relationships/image" Target="../media/image11.emf"/><Relationship Id="rId4" Type="http://schemas.openxmlformats.org/officeDocument/2006/relationships/image" Target="../media/image12.emf"/><Relationship Id="rId9" Type="http://schemas.openxmlformats.org/officeDocument/2006/relationships/image" Target="../media/image17.emf"/><Relationship Id="rId14" Type="http://schemas.openxmlformats.org/officeDocument/2006/relationships/image" Target="../media/image22.emf"/><Relationship Id="rId22" Type="http://schemas.openxmlformats.org/officeDocument/2006/relationships/image" Target="../media/image30.emf"/><Relationship Id="rId27" Type="http://schemas.openxmlformats.org/officeDocument/2006/relationships/image" Target="../media/image35.emf"/><Relationship Id="rId30" Type="http://schemas.openxmlformats.org/officeDocument/2006/relationships/package" Target="../embeddings/Microsoft_Excel_______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123825" y="9031598"/>
            <a:ext cx="6610350" cy="862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12220"/>
            <a:ext cx="6859043" cy="83579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500" b="1" dirty="0" smtClean="0">
                <a:solidFill>
                  <a:schemeClr val="bg1"/>
                </a:solidFill>
              </a:rPr>
              <a:t>「</a:t>
            </a:r>
            <a:r>
              <a:rPr lang="ja-JP" altLang="en-US" sz="3500" b="1" dirty="0" smtClean="0">
                <a:solidFill>
                  <a:schemeClr val="bg1"/>
                </a:solidFill>
              </a:rPr>
              <a:t>生産性向上支援訓練</a:t>
            </a:r>
            <a:r>
              <a:rPr kumimoji="1" lang="ja-JP" altLang="en-US" sz="3500" b="1" dirty="0" smtClean="0">
                <a:solidFill>
                  <a:schemeClr val="bg1"/>
                </a:solidFill>
              </a:rPr>
              <a:t>」</a:t>
            </a:r>
            <a:endParaRPr kumimoji="1" lang="en-US" altLang="ja-JP" sz="3500" b="1" dirty="0" smtClean="0">
              <a:solidFill>
                <a:schemeClr val="bg1"/>
              </a:solidFill>
            </a:endParaRPr>
          </a:p>
          <a:p>
            <a:pPr algn="ctr"/>
            <a:r>
              <a:rPr lang="ja-JP" altLang="en-US" sz="1600" b="1" i="1" dirty="0" smtClean="0">
                <a:solidFill>
                  <a:schemeClr val="bg1">
                    <a:lumMod val="85000"/>
                  </a:schemeClr>
                </a:solidFill>
              </a:rPr>
              <a:t>　　　　　　　　　　　　　　　　　　　　　　　　　　　　　　　</a:t>
            </a:r>
            <a:r>
              <a:rPr lang="ja-JP" altLang="en-US" sz="1600" b="1" i="1" dirty="0" smtClean="0">
                <a:solidFill>
                  <a:schemeClr val="bg1"/>
                </a:solidFill>
              </a:rPr>
              <a:t>主催</a:t>
            </a:r>
            <a:r>
              <a:rPr lang="ja-JP" altLang="en-US" sz="1600" b="1" i="1" dirty="0">
                <a:solidFill>
                  <a:schemeClr val="bg1"/>
                </a:solidFill>
              </a:rPr>
              <a:t>：ポリテクセンター静岡</a:t>
            </a:r>
            <a:endParaRPr kumimoji="1" lang="ja-JP" altLang="en-US" sz="1600" b="1" dirty="0">
              <a:solidFill>
                <a:schemeClr val="bg1"/>
              </a:solidFill>
            </a:endParaRPr>
          </a:p>
        </p:txBody>
      </p:sp>
      <p:sp>
        <p:nvSpPr>
          <p:cNvPr id="5" name="L 字 4"/>
          <p:cNvSpPr/>
          <p:nvPr/>
        </p:nvSpPr>
        <p:spPr>
          <a:xfrm>
            <a:off x="198998" y="3376869"/>
            <a:ext cx="6652652" cy="1415653"/>
          </a:xfrm>
          <a:prstGeom prst="corner">
            <a:avLst>
              <a:gd name="adj1" fmla="val 5220"/>
              <a:gd name="adj2" fmla="val 512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42" name="表 41"/>
          <p:cNvGraphicFramePr>
            <a:graphicFrameLocks noGrp="1"/>
          </p:cNvGraphicFramePr>
          <p:nvPr>
            <p:extLst>
              <p:ext uri="{D42A27DB-BD31-4B8C-83A1-F6EECF244321}">
                <p14:modId xmlns:p14="http://schemas.microsoft.com/office/powerpoint/2010/main" val="1209968371"/>
              </p:ext>
            </p:extLst>
          </p:nvPr>
        </p:nvGraphicFramePr>
        <p:xfrm>
          <a:off x="296983" y="4869596"/>
          <a:ext cx="4497706" cy="2848613"/>
        </p:xfrm>
        <a:graphic>
          <a:graphicData uri="http://schemas.openxmlformats.org/drawingml/2006/table">
            <a:tbl>
              <a:tblPr firstRow="1" bandRow="1">
                <a:tableStyleId>{5C22544A-7EE6-4342-B048-85BDC9FD1C3A}</a:tableStyleId>
              </a:tblPr>
              <a:tblGrid>
                <a:gridCol w="2689824"/>
                <a:gridCol w="1807882"/>
              </a:tblGrid>
              <a:tr h="783950">
                <a:tc rowSpan="2">
                  <a:txBody>
                    <a:bodyPr/>
                    <a:lstStyle/>
                    <a:p>
                      <a:r>
                        <a:rPr kumimoji="1" lang="ja-JP" altLang="en-US" sz="1400" dirty="0" smtClean="0">
                          <a:solidFill>
                            <a:schemeClr val="tx1"/>
                          </a:solidFill>
                        </a:rPr>
                        <a:t>職場のリーダーに求められる</a:t>
                      </a:r>
                      <a:endParaRPr kumimoji="1" lang="en-US" altLang="ja-JP" sz="1400" dirty="0" smtClean="0">
                        <a:solidFill>
                          <a:schemeClr val="tx1"/>
                        </a:solidFill>
                      </a:endParaRPr>
                    </a:p>
                    <a:p>
                      <a:r>
                        <a:rPr kumimoji="1" lang="ja-JP" altLang="en-US" sz="1400" dirty="0" smtClean="0">
                          <a:solidFill>
                            <a:schemeClr val="tx1"/>
                          </a:solidFill>
                        </a:rPr>
                        <a:t>統率力の向上</a:t>
                      </a:r>
                      <a:endParaRPr kumimoji="1" lang="en-US" altLang="ja-JP" sz="1400" dirty="0" smtClean="0">
                        <a:solidFill>
                          <a:schemeClr val="tx1"/>
                        </a:solidFill>
                      </a:endParaRPr>
                    </a:p>
                  </a:txBody>
                  <a:tcPr anchor="ctr">
                    <a:solidFill>
                      <a:srgbClr val="FFCC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開催日時</a:t>
                      </a:r>
                      <a:r>
                        <a:rPr kumimoji="1" lang="ja-JP" altLang="en-US" sz="1000" baseline="0" dirty="0" smtClean="0">
                          <a:solidFill>
                            <a:schemeClr val="tx1"/>
                          </a:solidFill>
                        </a:rPr>
                        <a:t> </a:t>
                      </a:r>
                      <a:endParaRPr kumimoji="1" lang="en-US" altLang="ja-JP" sz="1000" baseline="0"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aseline="0" dirty="0" smtClean="0">
                          <a:solidFill>
                            <a:schemeClr val="tx1"/>
                          </a:solidFill>
                        </a:rPr>
                        <a:t> </a:t>
                      </a:r>
                      <a:r>
                        <a:rPr kumimoji="1" lang="ja-JP" altLang="en-US" sz="1000" dirty="0" smtClean="0">
                          <a:solidFill>
                            <a:srgbClr val="FF0000"/>
                          </a:solidFill>
                        </a:rPr>
                        <a:t>令和 ２年９月２４日（木）</a:t>
                      </a:r>
                      <a:endParaRPr kumimoji="1" lang="en-US" altLang="ja-JP" sz="1000" dirty="0" smtClean="0">
                        <a:solidFill>
                          <a:srgbClr val="FF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solidFill>
                            <a:srgbClr val="FF0000"/>
                          </a:solidFill>
                        </a:rPr>
                        <a:t>９：３０～１６：３０</a:t>
                      </a:r>
                      <a:endParaRPr kumimoji="1" lang="ja-JP" altLang="en-US" sz="1000" dirty="0">
                        <a:solidFill>
                          <a:srgbClr val="FF0000"/>
                        </a:solidFill>
                      </a:endParaRPr>
                    </a:p>
                  </a:txBody>
                  <a:tcPr anchor="ctr">
                    <a:solidFill>
                      <a:schemeClr val="accent4">
                        <a:lumMod val="20000"/>
                        <a:lumOff val="80000"/>
                      </a:schemeClr>
                    </a:solidFill>
                  </a:tcPr>
                </a:tc>
              </a:tr>
              <a:tr h="348423">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t>開催場所　</a:t>
                      </a:r>
                      <a:r>
                        <a:rPr kumimoji="1" lang="ja-JP" altLang="en-US" sz="900" b="1" dirty="0" smtClean="0">
                          <a:solidFill>
                            <a:srgbClr val="FF0000"/>
                          </a:solidFill>
                        </a:rPr>
                        <a:t>ポリテクセンター静岡</a:t>
                      </a:r>
                      <a:endParaRPr kumimoji="1" lang="ja-JP" altLang="en-US" sz="900" b="1" dirty="0" smtClean="0"/>
                    </a:p>
                  </a:txBody>
                  <a:tcPr anchor="ctr">
                    <a:solidFill>
                      <a:schemeClr val="accent4">
                        <a:lumMod val="20000"/>
                        <a:lumOff val="80000"/>
                      </a:schemeClr>
                    </a:solidFill>
                  </a:tcPr>
                </a:tc>
              </a:tr>
              <a:tr h="1001714">
                <a:tc gridSpan="2">
                  <a:txBody>
                    <a:bodyPr/>
                    <a:lstStyle/>
                    <a:p>
                      <a:endParaRPr kumimoji="1" lang="en-US" altLang="ja-JP" sz="1000" b="1" dirty="0" smtClean="0"/>
                    </a:p>
                    <a:p>
                      <a:r>
                        <a:rPr kumimoji="1" lang="ja-JP" altLang="en-US" sz="1050" b="1" dirty="0" smtClean="0"/>
                        <a:t>●コースのねらい　</a:t>
                      </a:r>
                      <a:endParaRPr kumimoji="1" lang="en-US" altLang="ja-JP" sz="1050" b="1" dirty="0" smtClean="0"/>
                    </a:p>
                    <a:p>
                      <a:r>
                        <a:rPr kumimoji="1" lang="ja-JP" altLang="en-US" sz="1050" b="1" dirty="0" smtClean="0"/>
                        <a:t>　職場の生産性を向上するために必要となる各種経営組織や形態に対応できる管理機能や職位に応じた組織を統率するため能力を理解し、職場のチームワークを牽引できる能力を習得する。</a:t>
                      </a:r>
                      <a:endParaRPr kumimoji="1" lang="ja-JP" altLang="en-US" sz="1050" b="1" dirty="0"/>
                    </a:p>
                  </a:txBody>
                  <a:tcPr/>
                </a:tc>
                <a:tc hMerge="1">
                  <a:txBody>
                    <a:bodyPr/>
                    <a:lstStyle/>
                    <a:p>
                      <a:endParaRPr kumimoji="1" lang="ja-JP" altLang="en-US"/>
                    </a:p>
                  </a:txBody>
                  <a:tcPr/>
                </a:tc>
              </a:tr>
              <a:tr h="714526">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1" dirty="0" smtClean="0"/>
                        <a:t>●対象者（推奨）　　</a:t>
                      </a:r>
                      <a:endParaRPr kumimoji="1" lang="en-US" altLang="ja-JP" sz="1050" b="1"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1" dirty="0" smtClean="0"/>
                        <a:t>　  職場の生産性を向上するために必要となる役割を正しく理解し、組織力向上するための要因を学びたい方。</a:t>
                      </a:r>
                    </a:p>
                  </a:txBody>
                  <a:tcPr anchor="ctr"/>
                </a:tc>
                <a:tc hMerge="1">
                  <a:txBody>
                    <a:bodyPr/>
                    <a:lstStyle/>
                    <a:p>
                      <a:endParaRPr kumimoji="1" lang="ja-JP" altLang="en-US"/>
                    </a:p>
                  </a:txBody>
                  <a:tcPr/>
                </a:tc>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373824970"/>
              </p:ext>
            </p:extLst>
          </p:nvPr>
        </p:nvGraphicFramePr>
        <p:xfrm>
          <a:off x="294653" y="1728968"/>
          <a:ext cx="4538186" cy="2975111"/>
        </p:xfrm>
        <a:graphic>
          <a:graphicData uri="http://schemas.openxmlformats.org/drawingml/2006/table">
            <a:tbl>
              <a:tblPr firstRow="1" bandRow="1">
                <a:tableStyleId>{5C22544A-7EE6-4342-B048-85BDC9FD1C3A}</a:tableStyleId>
              </a:tblPr>
              <a:tblGrid>
                <a:gridCol w="2625651"/>
                <a:gridCol w="1912535"/>
              </a:tblGrid>
              <a:tr h="746498">
                <a:tc rowSpan="2">
                  <a:txBody>
                    <a:bodyPr/>
                    <a:lstStyle/>
                    <a:p>
                      <a:r>
                        <a:rPr kumimoji="1" lang="ja-JP" altLang="en-US" sz="1200" b="1" dirty="0" smtClean="0"/>
                        <a:t>　</a:t>
                      </a:r>
                      <a:r>
                        <a:rPr kumimoji="1" lang="ja-JP" altLang="en-US" sz="1400" b="1" dirty="0" smtClean="0"/>
                        <a:t>業務効率向上のための</a:t>
                      </a:r>
                      <a:endParaRPr kumimoji="1" lang="en-US" altLang="ja-JP" sz="1400" b="1" dirty="0" smtClean="0"/>
                    </a:p>
                    <a:p>
                      <a:r>
                        <a:rPr kumimoji="1" lang="ja-JP" altLang="en-US" sz="1400" b="1" dirty="0" smtClean="0"/>
                        <a:t>　時間管理</a:t>
                      </a:r>
                      <a:endParaRPr kumimoji="1" lang="en-US" altLang="ja-JP" sz="1400" b="1" dirty="0" smtClean="0"/>
                    </a:p>
                  </a:txBody>
                  <a:tcPr anchor="ctr">
                    <a:solidFill>
                      <a:schemeClr val="accent1">
                        <a:lumMod val="50000"/>
                      </a:schemeClr>
                    </a:solidFill>
                  </a:tcPr>
                </a:tc>
                <a:tc>
                  <a:txBody>
                    <a:bodyPr/>
                    <a:lstStyle/>
                    <a:p>
                      <a:r>
                        <a:rPr kumimoji="1" lang="ja-JP" altLang="en-US" sz="1000" dirty="0" smtClean="0">
                          <a:solidFill>
                            <a:schemeClr val="tx1"/>
                          </a:solidFill>
                        </a:rPr>
                        <a:t>開催日時</a:t>
                      </a:r>
                      <a:endParaRPr kumimoji="1" lang="en-US" altLang="ja-JP" sz="1000" dirty="0" smtClean="0">
                        <a:solidFill>
                          <a:schemeClr val="tx1"/>
                        </a:solidFill>
                      </a:endParaRPr>
                    </a:p>
                    <a:p>
                      <a:r>
                        <a:rPr kumimoji="1" lang="ja-JP" altLang="en-US" sz="1000" dirty="0" smtClean="0">
                          <a:solidFill>
                            <a:srgbClr val="FF0000"/>
                          </a:solidFill>
                        </a:rPr>
                        <a:t>令和 ２年９月１６日（水）</a:t>
                      </a:r>
                      <a:endParaRPr kumimoji="1" lang="en-US" altLang="ja-JP" sz="1000" dirty="0" smtClean="0">
                        <a:solidFill>
                          <a:srgbClr val="FF0000"/>
                        </a:solidFill>
                      </a:endParaRPr>
                    </a:p>
                    <a:p>
                      <a:r>
                        <a:rPr kumimoji="1" lang="ja-JP" altLang="en-US" sz="1000" dirty="0" smtClean="0">
                          <a:solidFill>
                            <a:srgbClr val="FF0000"/>
                          </a:solidFill>
                        </a:rPr>
                        <a:t>９：３０～１６：３０</a:t>
                      </a:r>
                      <a:endParaRPr kumimoji="1" lang="ja-JP" altLang="en-US" sz="1000" dirty="0">
                        <a:solidFill>
                          <a:srgbClr val="FF0000"/>
                        </a:solidFill>
                      </a:endParaRPr>
                    </a:p>
                  </a:txBody>
                  <a:tcPr anchor="ctr">
                    <a:solidFill>
                      <a:schemeClr val="accent4">
                        <a:lumMod val="20000"/>
                        <a:lumOff val="80000"/>
                      </a:schemeClr>
                    </a:solidFill>
                  </a:tcPr>
                </a:tc>
              </a:tr>
              <a:tr h="331776">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t>開催場所　</a:t>
                      </a:r>
                      <a:r>
                        <a:rPr kumimoji="1" lang="ja-JP" altLang="en-US" sz="1000" b="1" dirty="0" smtClean="0">
                          <a:solidFill>
                            <a:srgbClr val="FF0000"/>
                          </a:solidFill>
                        </a:rPr>
                        <a:t>ポリテクセンター静岡</a:t>
                      </a:r>
                    </a:p>
                  </a:txBody>
                  <a:tcPr anchor="ctr">
                    <a:solidFill>
                      <a:schemeClr val="accent4">
                        <a:lumMod val="20000"/>
                        <a:lumOff val="80000"/>
                      </a:schemeClr>
                    </a:solidFill>
                  </a:tcPr>
                </a:tc>
              </a:tr>
              <a:tr h="953859">
                <a:tc gridSpan="2">
                  <a:txBody>
                    <a:bodyPr/>
                    <a:lstStyle/>
                    <a:p>
                      <a:r>
                        <a:rPr kumimoji="1" lang="ja-JP" altLang="en-US" sz="1050" b="1" dirty="0" smtClean="0"/>
                        <a:t>●コースのねらい</a:t>
                      </a:r>
                      <a:endParaRPr kumimoji="1" lang="en-US" altLang="ja-JP" sz="1050" b="1" dirty="0" smtClean="0"/>
                    </a:p>
                    <a:p>
                      <a:r>
                        <a:rPr kumimoji="1" lang="ja-JP" altLang="en-US" sz="1050" b="1" dirty="0" smtClean="0"/>
                        <a:t>　限られた人員で最大限の成果を上げることによる労働生産性の向上をめざして、客観的に仕事の進め方を分析することで、仕事が進まない原因を取り除き、業務の効率化・スピード化を促進できる仕組みづくりを行うための知識を習得する。</a:t>
                      </a:r>
                      <a:endParaRPr kumimoji="1" lang="ja-JP" altLang="en-US" sz="1050" b="1" dirty="0"/>
                    </a:p>
                  </a:txBody>
                  <a:tcPr/>
                </a:tc>
                <a:tc hMerge="1">
                  <a:txBody>
                    <a:bodyPr/>
                    <a:lstStyle/>
                    <a:p>
                      <a:endParaRPr kumimoji="1" lang="ja-JP" altLang="en-US"/>
                    </a:p>
                  </a:txBody>
                  <a:tcPr/>
                </a:tc>
              </a:tr>
              <a:tr h="942978">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1" dirty="0" smtClean="0"/>
                        <a:t>●対象者（推奨）</a:t>
                      </a:r>
                      <a:endParaRPr kumimoji="1" lang="en-US" altLang="ja-JP" sz="1050" b="1"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1" dirty="0" smtClean="0"/>
                        <a:t>　　効率よく仕事をこなしたい方、育児や介護等による時短勤務の方、従業員の残業時間を削減したい方等、業務の仕組みづくりを学びたい方。</a:t>
                      </a:r>
                    </a:p>
                  </a:txBody>
                  <a:tcPr anchor="ctr"/>
                </a:tc>
                <a:tc hMerge="1">
                  <a:txBody>
                    <a:bodyPr/>
                    <a:lstStyle/>
                    <a:p>
                      <a:endParaRPr kumimoji="1" lang="ja-JP" altLang="en-US"/>
                    </a:p>
                  </a:txBody>
                  <a:tcPr/>
                </a:tc>
              </a:tr>
            </a:tbl>
          </a:graphicData>
        </a:graphic>
      </p:graphicFrame>
      <p:sp>
        <p:nvSpPr>
          <p:cNvPr id="22" name="円/楕円 21"/>
          <p:cNvSpPr/>
          <p:nvPr/>
        </p:nvSpPr>
        <p:spPr>
          <a:xfrm>
            <a:off x="1272708" y="2381898"/>
            <a:ext cx="1533525" cy="435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00"/>
                </a:solidFill>
              </a:rPr>
              <a:t>もっと効率よく仕事をこなしたい！</a:t>
            </a:r>
            <a:endParaRPr lang="en-US" altLang="ja-JP" sz="800" b="1" dirty="0">
              <a:solidFill>
                <a:srgbClr val="FF0000"/>
              </a:solidFill>
            </a:endParaRPr>
          </a:p>
        </p:txBody>
      </p:sp>
      <p:sp>
        <p:nvSpPr>
          <p:cNvPr id="54" name="L 字 53"/>
          <p:cNvSpPr/>
          <p:nvPr/>
        </p:nvSpPr>
        <p:spPr>
          <a:xfrm>
            <a:off x="192648" y="6426552"/>
            <a:ext cx="6665352" cy="1394834"/>
          </a:xfrm>
          <a:prstGeom prst="corner">
            <a:avLst>
              <a:gd name="adj1" fmla="val 5220"/>
              <a:gd name="adj2" fmla="val 512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円/楕円 55"/>
          <p:cNvSpPr/>
          <p:nvPr/>
        </p:nvSpPr>
        <p:spPr>
          <a:xfrm>
            <a:off x="1272708" y="5591539"/>
            <a:ext cx="1653221" cy="525482"/>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ja-JP" altLang="en-US" sz="800" b="1" dirty="0" smtClean="0">
                <a:solidFill>
                  <a:srgbClr val="FF0000"/>
                </a:solidFill>
              </a:rPr>
              <a:t>管理者としての役割を理解したい・部下の</a:t>
            </a:r>
            <a:endParaRPr lang="en-US" altLang="ja-JP" sz="800" b="1" dirty="0" smtClean="0">
              <a:solidFill>
                <a:srgbClr val="FF0000"/>
              </a:solidFill>
            </a:endParaRPr>
          </a:p>
          <a:p>
            <a:pPr algn="ctr"/>
            <a:r>
              <a:rPr lang="ja-JP" altLang="en-US" sz="800" b="1" dirty="0" smtClean="0">
                <a:solidFill>
                  <a:srgbClr val="FF0000"/>
                </a:solidFill>
              </a:rPr>
              <a:t>強みを引き出したい</a:t>
            </a:r>
            <a:endParaRPr lang="ja-JP" altLang="en-US" sz="800" b="1" dirty="0">
              <a:solidFill>
                <a:srgbClr val="FF0000"/>
              </a:solidFill>
            </a:endParaRPr>
          </a:p>
        </p:txBody>
      </p:sp>
      <p:sp>
        <p:nvSpPr>
          <p:cNvPr id="20" name="円/楕円 19"/>
          <p:cNvSpPr/>
          <p:nvPr/>
        </p:nvSpPr>
        <p:spPr>
          <a:xfrm>
            <a:off x="296983" y="948860"/>
            <a:ext cx="6036510" cy="752061"/>
          </a:xfrm>
          <a:prstGeom prst="ellipse">
            <a:avLst/>
          </a:prstGeom>
          <a:solidFill>
            <a:schemeClr val="accent6">
              <a:lumMod val="60000"/>
              <a:lumOff val="40000"/>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800" b="1" dirty="0" smtClean="0">
              <a:solidFill>
                <a:srgbClr val="002060"/>
              </a:solidFill>
            </a:endParaRPr>
          </a:p>
        </p:txBody>
      </p:sp>
      <p:sp>
        <p:nvSpPr>
          <p:cNvPr id="21" name="正方形/長方形 20"/>
          <p:cNvSpPr/>
          <p:nvPr/>
        </p:nvSpPr>
        <p:spPr>
          <a:xfrm>
            <a:off x="1337260" y="946274"/>
            <a:ext cx="4110538" cy="333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rgbClr val="FF0000"/>
                </a:solidFill>
              </a:rPr>
              <a:t>受講料</a:t>
            </a:r>
            <a:r>
              <a:rPr lang="ja-JP" altLang="en-US" b="1" dirty="0" smtClean="0">
                <a:solidFill>
                  <a:srgbClr val="FF0000"/>
                </a:solidFill>
              </a:rPr>
              <a:t>：各コース３，３００円（税込）</a:t>
            </a:r>
            <a:endParaRPr kumimoji="1" lang="en-US" altLang="ja-JP" b="1" dirty="0" smtClean="0">
              <a:solidFill>
                <a:srgbClr val="FF0000"/>
              </a:solidFill>
            </a:endParaRPr>
          </a:p>
        </p:txBody>
      </p:sp>
      <p:sp>
        <p:nvSpPr>
          <p:cNvPr id="23" name="正方形/長方形 22"/>
          <p:cNvSpPr/>
          <p:nvPr/>
        </p:nvSpPr>
        <p:spPr>
          <a:xfrm>
            <a:off x="1409172" y="1370259"/>
            <a:ext cx="4259577" cy="25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solidFill>
                  <a:schemeClr val="tx1"/>
                </a:solidFill>
              </a:rPr>
              <a:t>※ </a:t>
            </a:r>
            <a:r>
              <a:rPr lang="ja-JP" altLang="en-US" sz="1200" b="1" dirty="0" smtClean="0">
                <a:solidFill>
                  <a:schemeClr val="tx1"/>
                </a:solidFill>
              </a:rPr>
              <a:t>定員：各１５名</a:t>
            </a:r>
            <a:r>
              <a:rPr lang="ja-JP" altLang="en-US" sz="900" b="1" dirty="0" smtClean="0">
                <a:solidFill>
                  <a:schemeClr val="tx1"/>
                </a:solidFill>
              </a:rPr>
              <a:t>（受講者は申し込みの先着順で決定します。）</a:t>
            </a:r>
            <a:endParaRPr lang="en-US" altLang="ja-JP" sz="900" b="1" dirty="0" smtClean="0">
              <a:solidFill>
                <a:schemeClr val="tx1"/>
              </a:solidFill>
            </a:endParaRPr>
          </a:p>
          <a:p>
            <a:r>
              <a:rPr kumimoji="1" lang="en-US" altLang="ja-JP" sz="900" b="1" dirty="0" smtClean="0">
                <a:solidFill>
                  <a:schemeClr val="tx1"/>
                </a:solidFill>
              </a:rPr>
              <a:t>※</a:t>
            </a:r>
            <a:r>
              <a:rPr lang="ja-JP" altLang="en-US" sz="900" b="1" dirty="0">
                <a:solidFill>
                  <a:schemeClr val="tx1"/>
                </a:solidFill>
              </a:rPr>
              <a:t>受講申し込み後に当センター</a:t>
            </a:r>
            <a:r>
              <a:rPr lang="ja-JP" altLang="en-US" sz="900" b="1" dirty="0" smtClean="0">
                <a:solidFill>
                  <a:schemeClr val="tx1"/>
                </a:solidFill>
              </a:rPr>
              <a:t>から事業所あて受講料</a:t>
            </a:r>
            <a:r>
              <a:rPr lang="ja-JP" altLang="en-US" sz="900" b="1" dirty="0">
                <a:solidFill>
                  <a:schemeClr val="tx1"/>
                </a:solidFill>
              </a:rPr>
              <a:t>の請求書を送付いたします。</a:t>
            </a:r>
            <a:r>
              <a:rPr lang="ja-JP" altLang="en-US" sz="700" b="1" dirty="0">
                <a:solidFill>
                  <a:schemeClr val="tx1"/>
                </a:solidFill>
              </a:rPr>
              <a:t>　</a:t>
            </a:r>
            <a:r>
              <a:rPr lang="ja-JP" altLang="en-US" sz="700" dirty="0">
                <a:solidFill>
                  <a:schemeClr val="tx1"/>
                </a:solidFill>
              </a:rPr>
              <a:t>　</a:t>
            </a:r>
            <a:endParaRPr lang="en-US" altLang="ja-JP" sz="700" dirty="0">
              <a:solidFill>
                <a:schemeClr val="tx1"/>
              </a:solidFill>
            </a:endParaRPr>
          </a:p>
          <a:p>
            <a:endParaRPr kumimoji="1" lang="en-US" altLang="ja-JP" sz="900" b="1" dirty="0" smtClean="0">
              <a:solidFill>
                <a:schemeClr val="tx1"/>
              </a:solidFill>
            </a:endParaRPr>
          </a:p>
        </p:txBody>
      </p:sp>
      <p:pic>
        <p:nvPicPr>
          <p:cNvPr id="3" name="図 2"/>
          <p:cNvPicPr>
            <a:picLocks noChangeAspect="1"/>
          </p:cNvPicPr>
          <p:nvPr/>
        </p:nvPicPr>
        <p:blipFill>
          <a:blip r:embed="rId2"/>
          <a:stretch>
            <a:fillRect/>
          </a:stretch>
        </p:blipFill>
        <p:spPr>
          <a:xfrm>
            <a:off x="1580653" y="7884306"/>
            <a:ext cx="1529077" cy="1147070"/>
          </a:xfrm>
          <a:prstGeom prst="rect">
            <a:avLst/>
          </a:prstGeom>
        </p:spPr>
      </p:pic>
      <p:pic>
        <p:nvPicPr>
          <p:cNvPr id="7" name="図 6"/>
          <p:cNvPicPr>
            <a:picLocks noChangeAspect="1"/>
          </p:cNvPicPr>
          <p:nvPr/>
        </p:nvPicPr>
        <p:blipFill>
          <a:blip r:embed="rId3"/>
          <a:stretch>
            <a:fillRect/>
          </a:stretch>
        </p:blipFill>
        <p:spPr>
          <a:xfrm>
            <a:off x="4046326" y="7898460"/>
            <a:ext cx="1897274" cy="1133138"/>
          </a:xfrm>
          <a:prstGeom prst="rect">
            <a:avLst/>
          </a:prstGeom>
        </p:spPr>
      </p:pic>
      <p:pic>
        <p:nvPicPr>
          <p:cNvPr id="8" name="図 7"/>
          <p:cNvPicPr>
            <a:picLocks noChangeAspect="1"/>
          </p:cNvPicPr>
          <p:nvPr/>
        </p:nvPicPr>
        <p:blipFill>
          <a:blip r:embed="rId4"/>
          <a:stretch>
            <a:fillRect/>
          </a:stretch>
        </p:blipFill>
        <p:spPr>
          <a:xfrm>
            <a:off x="205831" y="9031376"/>
            <a:ext cx="6652169" cy="816248"/>
          </a:xfrm>
          <a:prstGeom prst="rect">
            <a:avLst/>
          </a:prstGeom>
        </p:spPr>
      </p:pic>
      <p:pic>
        <p:nvPicPr>
          <p:cNvPr id="10" name="図 9"/>
          <p:cNvPicPr>
            <a:picLocks noChangeAspect="1"/>
          </p:cNvPicPr>
          <p:nvPr/>
        </p:nvPicPr>
        <p:blipFill>
          <a:blip r:embed="rId5"/>
          <a:stretch>
            <a:fillRect/>
          </a:stretch>
        </p:blipFill>
        <p:spPr>
          <a:xfrm>
            <a:off x="256503" y="9324161"/>
            <a:ext cx="377985" cy="298730"/>
          </a:xfrm>
          <a:prstGeom prst="rect">
            <a:avLst/>
          </a:prstGeom>
        </p:spPr>
      </p:pic>
      <p:pic>
        <p:nvPicPr>
          <p:cNvPr id="11" name="図 10"/>
          <p:cNvPicPr>
            <a:picLocks noChangeAspect="1"/>
          </p:cNvPicPr>
          <p:nvPr/>
        </p:nvPicPr>
        <p:blipFill>
          <a:blip r:embed="rId6"/>
          <a:stretch>
            <a:fillRect/>
          </a:stretch>
        </p:blipFill>
        <p:spPr>
          <a:xfrm>
            <a:off x="4324350" y="9004972"/>
            <a:ext cx="647699" cy="574715"/>
          </a:xfrm>
          <a:prstGeom prst="rect">
            <a:avLst/>
          </a:prstGeom>
        </p:spPr>
      </p:pic>
      <p:pic>
        <p:nvPicPr>
          <p:cNvPr id="12" name="図 11"/>
          <p:cNvPicPr>
            <a:picLocks noChangeAspect="1"/>
          </p:cNvPicPr>
          <p:nvPr/>
        </p:nvPicPr>
        <p:blipFill>
          <a:blip r:embed="rId7"/>
          <a:stretch>
            <a:fillRect/>
          </a:stretch>
        </p:blipFill>
        <p:spPr>
          <a:xfrm>
            <a:off x="4086213" y="9590255"/>
            <a:ext cx="1398056" cy="246802"/>
          </a:xfrm>
          <a:prstGeom prst="rect">
            <a:avLst/>
          </a:prstGeom>
        </p:spPr>
      </p:pic>
      <p:pic>
        <p:nvPicPr>
          <p:cNvPr id="13" name="図 12"/>
          <p:cNvPicPr>
            <a:picLocks noChangeAspect="1"/>
          </p:cNvPicPr>
          <p:nvPr/>
        </p:nvPicPr>
        <p:blipFill>
          <a:blip r:embed="rId8"/>
          <a:stretch>
            <a:fillRect/>
          </a:stretch>
        </p:blipFill>
        <p:spPr>
          <a:xfrm>
            <a:off x="5568207" y="8967962"/>
            <a:ext cx="1133954" cy="877900"/>
          </a:xfrm>
          <a:prstGeom prst="rect">
            <a:avLst/>
          </a:prstGeom>
        </p:spPr>
      </p:pic>
      <p:pic>
        <p:nvPicPr>
          <p:cNvPr id="2" name="図 1"/>
          <p:cNvPicPr>
            <a:picLocks noChangeAspect="1"/>
          </p:cNvPicPr>
          <p:nvPr/>
        </p:nvPicPr>
        <p:blipFill>
          <a:blip r:embed="rId9"/>
          <a:stretch>
            <a:fillRect/>
          </a:stretch>
        </p:blipFill>
        <p:spPr>
          <a:xfrm>
            <a:off x="1409172" y="9072220"/>
            <a:ext cx="2863600" cy="266381"/>
          </a:xfrm>
          <a:prstGeom prst="rect">
            <a:avLst/>
          </a:prstGeom>
        </p:spPr>
      </p:pic>
      <p:pic>
        <p:nvPicPr>
          <p:cNvPr id="16" name="図 15"/>
          <p:cNvPicPr>
            <a:picLocks noChangeAspect="1"/>
          </p:cNvPicPr>
          <p:nvPr/>
        </p:nvPicPr>
        <p:blipFill>
          <a:blip r:embed="rId10"/>
          <a:stretch>
            <a:fillRect/>
          </a:stretch>
        </p:blipFill>
        <p:spPr>
          <a:xfrm>
            <a:off x="4832839" y="4869596"/>
            <a:ext cx="1982299" cy="2848614"/>
          </a:xfrm>
          <a:prstGeom prst="rect">
            <a:avLst/>
          </a:prstGeom>
        </p:spPr>
      </p:pic>
      <p:pic>
        <p:nvPicPr>
          <p:cNvPr id="6" name="図 5"/>
          <p:cNvPicPr>
            <a:picLocks noChangeAspect="1"/>
          </p:cNvPicPr>
          <p:nvPr/>
        </p:nvPicPr>
        <p:blipFill>
          <a:blip r:embed="rId11"/>
          <a:stretch>
            <a:fillRect/>
          </a:stretch>
        </p:blipFill>
        <p:spPr>
          <a:xfrm>
            <a:off x="4832839" y="1727331"/>
            <a:ext cx="1982300" cy="2988802"/>
          </a:xfrm>
          <a:prstGeom prst="rect">
            <a:avLst/>
          </a:prstGeom>
        </p:spPr>
      </p:pic>
    </p:spTree>
    <p:extLst>
      <p:ext uri="{BB962C8B-B14F-4D97-AF65-F5344CB8AC3E}">
        <p14:creationId xmlns:p14="http://schemas.microsoft.com/office/powerpoint/2010/main" val="1860299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95250" y="317143"/>
            <a:ext cx="6651214"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735015" y="176213"/>
            <a:ext cx="5286375" cy="6477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　</a:t>
            </a:r>
            <a:r>
              <a:rPr lang="ja-JP" altLang="en-US" sz="1600" b="1" u="sng" dirty="0" smtClean="0">
                <a:solidFill>
                  <a:schemeClr val="bg1"/>
                </a:solidFill>
              </a:rPr>
              <a:t>生産性向上支援訓練</a:t>
            </a:r>
            <a:r>
              <a:rPr kumimoji="1" lang="ja-JP" altLang="en-US" sz="1600" b="1" u="sng" dirty="0" smtClean="0">
                <a:solidFill>
                  <a:schemeClr val="bg1"/>
                </a:solidFill>
              </a:rPr>
              <a:t>受講申込書</a:t>
            </a:r>
            <a:endParaRPr kumimoji="1" lang="ja-JP" altLang="en-US" sz="1600" b="1" u="sng" dirty="0">
              <a:solidFill>
                <a:schemeClr val="bg1"/>
              </a:solidFill>
            </a:endParaRPr>
          </a:p>
        </p:txBody>
      </p:sp>
      <p:sp>
        <p:nvSpPr>
          <p:cNvPr id="30" name="正方形/長方形 29"/>
          <p:cNvSpPr/>
          <p:nvPr/>
        </p:nvSpPr>
        <p:spPr>
          <a:xfrm>
            <a:off x="306385" y="5607049"/>
            <a:ext cx="6455767" cy="16025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（留意事項）</a:t>
            </a:r>
            <a:endParaRPr lang="en-US" altLang="ja-JP" sz="900" dirty="0" smtClean="0">
              <a:solidFill>
                <a:schemeClr val="tx1"/>
              </a:solidFill>
            </a:endParaRPr>
          </a:p>
          <a:p>
            <a:r>
              <a:rPr lang="ja-JP" altLang="en-US" sz="900" dirty="0" smtClean="0">
                <a:solidFill>
                  <a:schemeClr val="tx1"/>
                </a:solidFill>
              </a:rPr>
              <a:t>　</a:t>
            </a:r>
            <a:r>
              <a:rPr lang="en-US" altLang="ja-JP" sz="900" dirty="0" smtClean="0">
                <a:solidFill>
                  <a:schemeClr val="tx1"/>
                </a:solidFill>
              </a:rPr>
              <a:t>※</a:t>
            </a:r>
            <a:r>
              <a:rPr lang="ja-JP" altLang="en-US" sz="900" dirty="0" smtClean="0">
                <a:solidFill>
                  <a:schemeClr val="tx1"/>
                </a:solidFill>
              </a:rPr>
              <a:t>１　個人での受講はできません。企業からの指示による申込みに限ります。　</a:t>
            </a:r>
            <a:r>
              <a:rPr lang="en-US" altLang="ja-JP" sz="900" dirty="0" smtClean="0">
                <a:solidFill>
                  <a:schemeClr val="tx1"/>
                </a:solidFill>
              </a:rPr>
              <a:t>※</a:t>
            </a:r>
            <a:r>
              <a:rPr lang="ja-JP" altLang="en-US" sz="900" dirty="0" smtClean="0">
                <a:solidFill>
                  <a:schemeClr val="tx1"/>
                </a:solidFill>
              </a:rPr>
              <a:t>事業主の方も受講可</a:t>
            </a:r>
            <a:endParaRPr lang="en-US" altLang="ja-JP" sz="900" dirty="0" smtClean="0">
              <a:solidFill>
                <a:schemeClr val="tx1"/>
              </a:solidFill>
            </a:endParaRPr>
          </a:p>
          <a:p>
            <a:r>
              <a:rPr kumimoji="1" lang="ja-JP" altLang="en-US" sz="900" dirty="0" smtClean="0">
                <a:solidFill>
                  <a:schemeClr val="tx1"/>
                </a:solidFill>
              </a:rPr>
              <a:t>　</a:t>
            </a:r>
            <a:r>
              <a:rPr kumimoji="1" lang="en-US" altLang="ja-JP" sz="900" dirty="0" smtClean="0">
                <a:solidFill>
                  <a:schemeClr val="tx1"/>
                </a:solidFill>
              </a:rPr>
              <a:t>※</a:t>
            </a:r>
            <a:r>
              <a:rPr kumimoji="1" lang="ja-JP" altLang="en-US" sz="900" dirty="0" smtClean="0">
                <a:solidFill>
                  <a:schemeClr val="tx1"/>
                </a:solidFill>
              </a:rPr>
              <a:t>２　本訓練を実施する機関（企業）の関係会社</a:t>
            </a:r>
            <a:r>
              <a:rPr lang="ja-JP" altLang="en-US" sz="900" dirty="0" smtClean="0">
                <a:solidFill>
                  <a:schemeClr val="tx1"/>
                </a:solidFill>
              </a:rPr>
              <a:t>（親会社、子会社、関連会社等）の方は受講できません。</a:t>
            </a:r>
            <a:endParaRPr lang="en-US" altLang="ja-JP" sz="900" dirty="0" smtClean="0">
              <a:solidFill>
                <a:schemeClr val="tx1"/>
              </a:solidFill>
            </a:endParaRPr>
          </a:p>
          <a:p>
            <a:r>
              <a:rPr kumimoji="1" lang="ja-JP" altLang="en-US" sz="900" dirty="0">
                <a:solidFill>
                  <a:schemeClr val="tx1"/>
                </a:solidFill>
              </a:rPr>
              <a:t>　</a:t>
            </a:r>
            <a:r>
              <a:rPr kumimoji="1" lang="en-US" altLang="ja-JP" sz="900" dirty="0" smtClean="0">
                <a:solidFill>
                  <a:schemeClr val="tx1"/>
                </a:solidFill>
              </a:rPr>
              <a:t>※</a:t>
            </a:r>
            <a:r>
              <a:rPr kumimoji="1" lang="ja-JP" altLang="en-US" sz="900" dirty="0" smtClean="0">
                <a:solidFill>
                  <a:schemeClr val="tx1"/>
                </a:solidFill>
              </a:rPr>
              <a:t>３　応募者多数の場合は先着順とさせていただきます。</a:t>
            </a:r>
            <a:endParaRPr kumimoji="1" lang="en-US" altLang="ja-JP" sz="900" dirty="0" smtClean="0">
              <a:solidFill>
                <a:schemeClr val="tx1"/>
              </a:solidFill>
            </a:endParaRPr>
          </a:p>
          <a:p>
            <a:r>
              <a:rPr lang="ja-JP" altLang="en-US" sz="900" dirty="0">
                <a:solidFill>
                  <a:schemeClr val="tx1"/>
                </a:solidFill>
              </a:rPr>
              <a:t>　</a:t>
            </a:r>
            <a:r>
              <a:rPr lang="en-US" altLang="ja-JP" sz="900" dirty="0" smtClean="0">
                <a:solidFill>
                  <a:schemeClr val="tx1"/>
                </a:solidFill>
              </a:rPr>
              <a:t>※</a:t>
            </a:r>
            <a:r>
              <a:rPr lang="ja-JP" altLang="en-US" sz="900" dirty="0" smtClean="0">
                <a:solidFill>
                  <a:schemeClr val="tx1"/>
                </a:solidFill>
              </a:rPr>
              <a:t>４　応募締切時点の応募者が６名を下回る場合は、コースを中止又は延期させていただきますので、予めご了承下さい。　　　　　　　　　　　　　　</a:t>
            </a:r>
            <a:endParaRPr lang="en-US" altLang="ja-JP" sz="900" dirty="0" smtClean="0">
              <a:solidFill>
                <a:schemeClr val="tx1"/>
              </a:solidFill>
            </a:endParaRPr>
          </a:p>
          <a:p>
            <a:r>
              <a:rPr kumimoji="1" lang="ja-JP" altLang="en-US" sz="900" dirty="0">
                <a:solidFill>
                  <a:schemeClr val="tx1"/>
                </a:solidFill>
              </a:rPr>
              <a:t>　</a:t>
            </a:r>
            <a:r>
              <a:rPr kumimoji="1" lang="en-US" altLang="ja-JP" sz="900" dirty="0" smtClean="0">
                <a:solidFill>
                  <a:schemeClr val="tx1"/>
                </a:solidFill>
              </a:rPr>
              <a:t>※</a:t>
            </a:r>
            <a:r>
              <a:rPr kumimoji="1" lang="ja-JP" altLang="en-US" sz="900" dirty="0" smtClean="0">
                <a:solidFill>
                  <a:schemeClr val="tx1"/>
                </a:solidFill>
              </a:rPr>
              <a:t>５　コース開始７</a:t>
            </a:r>
            <a:r>
              <a:rPr lang="ja-JP" altLang="en-US" sz="900" dirty="0">
                <a:solidFill>
                  <a:schemeClr val="tx1"/>
                </a:solidFill>
              </a:rPr>
              <a:t>営業</a:t>
            </a:r>
            <a:r>
              <a:rPr kumimoji="1" lang="ja-JP" altLang="en-US" sz="900" dirty="0" smtClean="0">
                <a:solidFill>
                  <a:schemeClr val="tx1"/>
                </a:solidFill>
              </a:rPr>
              <a:t>日前を過ぎてからのキャンセルは受講料を全額ご負担いただき</a:t>
            </a:r>
            <a:r>
              <a:rPr lang="ja-JP" altLang="en-US" sz="900" dirty="0" smtClean="0">
                <a:solidFill>
                  <a:schemeClr val="tx1"/>
                </a:solidFill>
              </a:rPr>
              <a:t>ます</a:t>
            </a:r>
            <a:r>
              <a:rPr lang="ja-JP" altLang="en-US" sz="900" dirty="0">
                <a:solidFill>
                  <a:schemeClr val="tx1"/>
                </a:solidFill>
              </a:rPr>
              <a:t>。</a:t>
            </a:r>
            <a:endParaRPr kumimoji="1" lang="en-US" altLang="ja-JP" sz="900" dirty="0" smtClean="0">
              <a:solidFill>
                <a:schemeClr val="tx1"/>
              </a:solidFill>
            </a:endParaRPr>
          </a:p>
        </p:txBody>
      </p:sp>
      <p:sp>
        <p:nvSpPr>
          <p:cNvPr id="35" name="正方形/長方形 34"/>
          <p:cNvSpPr/>
          <p:nvPr/>
        </p:nvSpPr>
        <p:spPr>
          <a:xfrm>
            <a:off x="364331" y="6927694"/>
            <a:ext cx="6153149" cy="10201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rPr>
              <a:t>（当機構の保有個人情報保護方針、利用</a:t>
            </a:r>
            <a:r>
              <a:rPr lang="ja-JP" altLang="en-US" sz="900" dirty="0" smtClean="0">
                <a:solidFill>
                  <a:schemeClr val="tx1"/>
                </a:solidFill>
              </a:rPr>
              <a:t>目的）</a:t>
            </a:r>
            <a:r>
              <a:rPr lang="ja-JP" altLang="en-US" sz="900" dirty="0">
                <a:solidFill>
                  <a:schemeClr val="tx1"/>
                </a:solidFill>
              </a:rPr>
              <a:t>　</a:t>
            </a:r>
            <a:endParaRPr lang="en-US" altLang="ja-JP" sz="900" dirty="0" smtClean="0">
              <a:solidFill>
                <a:schemeClr val="tx1"/>
              </a:solidFill>
            </a:endParaRPr>
          </a:p>
          <a:p>
            <a:r>
              <a:rPr lang="ja-JP" altLang="en-US" sz="900" dirty="0" smtClean="0">
                <a:solidFill>
                  <a:schemeClr val="tx1"/>
                </a:solidFill>
              </a:rPr>
              <a:t>（</a:t>
            </a:r>
            <a:r>
              <a:rPr lang="ja-JP" altLang="en-US" sz="900" dirty="0">
                <a:solidFill>
                  <a:schemeClr val="tx1"/>
                </a:solidFill>
              </a:rPr>
              <a:t>１）　独立行政法人高齢・障害・求職者雇用支援機構は「独立行政法人等の保有する個人情報の保護に関する法律」（</a:t>
            </a:r>
            <a:r>
              <a:rPr lang="ja-JP" altLang="en-US" sz="900" dirty="0" smtClean="0">
                <a:solidFill>
                  <a:schemeClr val="tx1"/>
                </a:solidFill>
              </a:rPr>
              <a:t>平成　</a:t>
            </a:r>
            <a:endParaRPr lang="en-US" altLang="ja-JP" sz="900" dirty="0" smtClean="0">
              <a:solidFill>
                <a:schemeClr val="tx1"/>
              </a:solidFill>
            </a:endParaRPr>
          </a:p>
          <a:p>
            <a:r>
              <a:rPr lang="ja-JP" altLang="en-US" sz="900" dirty="0" smtClean="0">
                <a:solidFill>
                  <a:schemeClr val="tx1"/>
                </a:solidFill>
              </a:rPr>
              <a:t>　　　　</a:t>
            </a:r>
            <a:r>
              <a:rPr lang="en-US" altLang="ja-JP" sz="900" dirty="0" smtClean="0">
                <a:solidFill>
                  <a:schemeClr val="tx1"/>
                </a:solidFill>
              </a:rPr>
              <a:t>15</a:t>
            </a:r>
            <a:r>
              <a:rPr lang="ja-JP" altLang="en-US" sz="900" dirty="0" smtClean="0">
                <a:solidFill>
                  <a:schemeClr val="tx1"/>
                </a:solidFill>
              </a:rPr>
              <a:t>年法律</a:t>
            </a:r>
            <a:r>
              <a:rPr lang="ja-JP" altLang="en-US" sz="900" dirty="0">
                <a:solidFill>
                  <a:schemeClr val="tx1"/>
                </a:solidFill>
              </a:rPr>
              <a:t>第</a:t>
            </a:r>
            <a:r>
              <a:rPr lang="en-US" altLang="ja-JP" sz="900" dirty="0">
                <a:solidFill>
                  <a:schemeClr val="tx1"/>
                </a:solidFill>
              </a:rPr>
              <a:t>59</a:t>
            </a:r>
            <a:r>
              <a:rPr lang="ja-JP" altLang="en-US" sz="900" dirty="0">
                <a:solidFill>
                  <a:schemeClr val="tx1"/>
                </a:solidFill>
              </a:rPr>
              <a:t>号）を遵守し、保有個人情報を適切に管理し、個人の権利利益を保護いたします。当機構では、必要</a:t>
            </a:r>
            <a:r>
              <a:rPr lang="ja-JP" altLang="en-US" sz="900" dirty="0" smtClean="0">
                <a:solidFill>
                  <a:schemeClr val="tx1"/>
                </a:solidFill>
              </a:rPr>
              <a:t>な　 </a:t>
            </a:r>
            <a:endParaRPr lang="en-US" altLang="ja-JP" sz="900" dirty="0" smtClean="0">
              <a:solidFill>
                <a:schemeClr val="tx1"/>
              </a:solidFill>
            </a:endParaRPr>
          </a:p>
          <a:p>
            <a:r>
              <a:rPr lang="en-US" altLang="ja-JP" sz="900" dirty="0">
                <a:solidFill>
                  <a:schemeClr val="tx1"/>
                </a:solidFill>
              </a:rPr>
              <a:t> </a:t>
            </a:r>
            <a:r>
              <a:rPr lang="en-US" altLang="ja-JP" sz="900" dirty="0" smtClean="0">
                <a:solidFill>
                  <a:schemeClr val="tx1"/>
                </a:solidFill>
              </a:rPr>
              <a:t>         </a:t>
            </a:r>
            <a:r>
              <a:rPr lang="ja-JP" altLang="en-US" sz="900" dirty="0" smtClean="0">
                <a:solidFill>
                  <a:schemeClr val="tx1"/>
                </a:solidFill>
              </a:rPr>
              <a:t>個人</a:t>
            </a:r>
            <a:r>
              <a:rPr lang="ja-JP" altLang="en-US" sz="900" dirty="0">
                <a:solidFill>
                  <a:schemeClr val="tx1"/>
                </a:solidFill>
              </a:rPr>
              <a:t>情報を、</a:t>
            </a:r>
            <a:r>
              <a:rPr lang="ja-JP" altLang="en-US" sz="900" dirty="0" smtClean="0">
                <a:solidFill>
                  <a:schemeClr val="tx1"/>
                </a:solidFill>
              </a:rPr>
              <a:t>利用目的</a:t>
            </a:r>
            <a:r>
              <a:rPr lang="ja-JP" altLang="en-US" sz="900" dirty="0">
                <a:solidFill>
                  <a:schemeClr val="tx1"/>
                </a:solidFill>
              </a:rPr>
              <a:t>の範囲内で利用させていただきます。</a:t>
            </a:r>
          </a:p>
          <a:p>
            <a:r>
              <a:rPr lang="ja-JP" altLang="en-US" sz="900" dirty="0">
                <a:solidFill>
                  <a:schemeClr val="tx1"/>
                </a:solidFill>
              </a:rPr>
              <a:t>（２）　ご記入いただいた個人情報は、生産性向上支援訓練の実施に関する事務処理（訓練実施機関への提供、本訓練に</a:t>
            </a:r>
            <a:r>
              <a:rPr lang="ja-JP" altLang="en-US" sz="900" dirty="0" smtClean="0">
                <a:solidFill>
                  <a:schemeClr val="tx1"/>
                </a:solidFill>
              </a:rPr>
              <a:t>関</a:t>
            </a:r>
            <a:endParaRPr lang="en-US" altLang="ja-JP" sz="900" dirty="0" smtClean="0">
              <a:solidFill>
                <a:schemeClr val="tx1"/>
              </a:solidFill>
            </a:endParaRPr>
          </a:p>
          <a:p>
            <a:r>
              <a:rPr lang="en-US" altLang="ja-JP" sz="900" dirty="0">
                <a:solidFill>
                  <a:schemeClr val="tx1"/>
                </a:solidFill>
              </a:rPr>
              <a:t> </a:t>
            </a:r>
            <a:r>
              <a:rPr lang="en-US" altLang="ja-JP" sz="900" dirty="0" smtClean="0">
                <a:solidFill>
                  <a:schemeClr val="tx1"/>
                </a:solidFill>
              </a:rPr>
              <a:t>        </a:t>
            </a:r>
            <a:r>
              <a:rPr lang="ja-JP" altLang="en-US" sz="900" dirty="0" smtClean="0">
                <a:solidFill>
                  <a:schemeClr val="tx1"/>
                </a:solidFill>
              </a:rPr>
              <a:t>する各種連絡</a:t>
            </a:r>
            <a:r>
              <a:rPr lang="ja-JP" altLang="en-US" sz="900" dirty="0">
                <a:solidFill>
                  <a:schemeClr val="tx1"/>
                </a:solidFill>
              </a:rPr>
              <a:t>、本訓練終了後のアンケート送付等）及び業務統計に利用させていただきます。　</a:t>
            </a:r>
            <a:endParaRPr lang="en-US" altLang="ja-JP" sz="900" b="1" u="sng" dirty="0" smtClean="0">
              <a:solidFill>
                <a:srgbClr val="FF0000"/>
              </a:solidFill>
            </a:endParaRPr>
          </a:p>
        </p:txBody>
      </p:sp>
      <p:sp>
        <p:nvSpPr>
          <p:cNvPr id="13" name="正方形/長方形 12"/>
          <p:cNvSpPr/>
          <p:nvPr/>
        </p:nvSpPr>
        <p:spPr>
          <a:xfrm>
            <a:off x="270687" y="3264230"/>
            <a:ext cx="6300339" cy="599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（コース）</a:t>
            </a:r>
            <a:r>
              <a:rPr lang="ja-JP" altLang="en-US" sz="1100" dirty="0">
                <a:solidFill>
                  <a:schemeClr val="tx1"/>
                </a:solidFill>
              </a:rPr>
              <a:t>　</a:t>
            </a:r>
            <a:r>
              <a:rPr lang="ja-JP" altLang="en-US" sz="1100" dirty="0" smtClean="0">
                <a:solidFill>
                  <a:schemeClr val="tx1"/>
                </a:solidFill>
              </a:rPr>
              <a:t> </a:t>
            </a:r>
            <a:r>
              <a:rPr lang="ja-JP" altLang="en-US" sz="1100" b="1" dirty="0" smtClean="0">
                <a:solidFill>
                  <a:schemeClr val="tx1"/>
                </a:solidFill>
              </a:rPr>
              <a:t>業務効率向上のための時間管理</a:t>
            </a:r>
            <a:r>
              <a:rPr lang="ja-JP" altLang="en-US" sz="1100" b="1" dirty="0" smtClean="0">
                <a:solidFill>
                  <a:srgbClr val="FF0000"/>
                </a:solidFill>
              </a:rPr>
              <a:t>（時間管理）　９</a:t>
            </a:r>
            <a:r>
              <a:rPr lang="en-US" altLang="ja-JP" sz="1100" b="1" dirty="0" smtClean="0">
                <a:solidFill>
                  <a:srgbClr val="FF0000"/>
                </a:solidFill>
              </a:rPr>
              <a:t>/</a:t>
            </a:r>
            <a:r>
              <a:rPr lang="ja-JP" altLang="en-US" sz="1100" b="1" dirty="0" smtClean="0">
                <a:solidFill>
                  <a:srgbClr val="FF0000"/>
                </a:solidFill>
              </a:rPr>
              <a:t>１６（水）　　　　　　　　　　　</a:t>
            </a:r>
            <a:endParaRPr lang="en-US" altLang="ja-JP" sz="1100" b="1" dirty="0" smtClean="0">
              <a:solidFill>
                <a:srgbClr val="FF0000"/>
              </a:solidFill>
            </a:endParaRPr>
          </a:p>
          <a:p>
            <a:r>
              <a:rPr lang="ja-JP" altLang="en-US" sz="1100" b="1" dirty="0" smtClean="0">
                <a:solidFill>
                  <a:schemeClr val="tx1"/>
                </a:solidFill>
              </a:rPr>
              <a:t>　　　　　　　職場のリーダーに求められる統率力の向上</a:t>
            </a:r>
            <a:r>
              <a:rPr lang="ja-JP" altLang="en-US" sz="1100" b="1" dirty="0" smtClean="0">
                <a:solidFill>
                  <a:srgbClr val="FF0000"/>
                </a:solidFill>
              </a:rPr>
              <a:t>（職場のリーダー）　９</a:t>
            </a:r>
            <a:r>
              <a:rPr lang="en-US" altLang="ja-JP" sz="1100" b="1" dirty="0" smtClean="0">
                <a:solidFill>
                  <a:srgbClr val="FF0000"/>
                </a:solidFill>
              </a:rPr>
              <a:t>/</a:t>
            </a:r>
            <a:r>
              <a:rPr lang="ja-JP" altLang="en-US" sz="1100" b="1" dirty="0" smtClean="0">
                <a:solidFill>
                  <a:srgbClr val="FF0000"/>
                </a:solidFill>
              </a:rPr>
              <a:t>２４（木）</a:t>
            </a:r>
            <a:r>
              <a:rPr lang="ja-JP" altLang="en-US" sz="1100" b="1" dirty="0">
                <a:solidFill>
                  <a:srgbClr val="FF0000"/>
                </a:solidFill>
              </a:rPr>
              <a:t>　</a:t>
            </a:r>
            <a:r>
              <a:rPr lang="ja-JP" altLang="en-US" sz="1100" b="1" dirty="0" smtClean="0">
                <a:solidFill>
                  <a:srgbClr val="FF0000"/>
                </a:solidFill>
              </a:rPr>
              <a:t>　　　　　　　  　　　　　</a:t>
            </a:r>
            <a:endParaRPr lang="en-US" altLang="ja-JP" sz="1100" b="1" dirty="0" smtClean="0">
              <a:solidFill>
                <a:srgbClr val="FF0000"/>
              </a:solidFill>
            </a:endParaRPr>
          </a:p>
          <a:p>
            <a:r>
              <a:rPr lang="ja-JP" altLang="en-US" sz="1100" b="1" dirty="0">
                <a:solidFill>
                  <a:srgbClr val="FF0000"/>
                </a:solidFill>
              </a:rPr>
              <a:t>　</a:t>
            </a:r>
            <a:r>
              <a:rPr lang="ja-JP" altLang="en-US" sz="1100" b="1" dirty="0" smtClean="0">
                <a:solidFill>
                  <a:srgbClr val="FF0000"/>
                </a:solidFill>
              </a:rPr>
              <a:t>　　　　　　</a:t>
            </a:r>
            <a:endParaRPr lang="en-US" altLang="ja-JP" sz="1100" b="1" dirty="0" smtClean="0">
              <a:solidFill>
                <a:srgbClr val="FF0000"/>
              </a:solidFill>
            </a:endParaRPr>
          </a:p>
        </p:txBody>
      </p:sp>
      <p:grpSp>
        <p:nvGrpSpPr>
          <p:cNvPr id="2" name="Group 22"/>
          <p:cNvGrpSpPr>
            <a:grpSpLocks noChangeAspect="1"/>
          </p:cNvGrpSpPr>
          <p:nvPr/>
        </p:nvGrpSpPr>
        <p:grpSpPr bwMode="auto">
          <a:xfrm>
            <a:off x="306387" y="964843"/>
            <a:ext cx="6308726" cy="2273299"/>
            <a:chOff x="198" y="593"/>
            <a:chExt cx="3974" cy="1432"/>
          </a:xfrm>
        </p:grpSpPr>
        <p:sp>
          <p:nvSpPr>
            <p:cNvPr id="3" name="AutoShape 21"/>
            <p:cNvSpPr>
              <a:spLocks noChangeAspect="1" noChangeArrowheads="1" noTextEdit="1"/>
            </p:cNvSpPr>
            <p:nvPr/>
          </p:nvSpPr>
          <p:spPr bwMode="auto">
            <a:xfrm>
              <a:off x="198" y="593"/>
              <a:ext cx="3969" cy="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 name="Rectangle 23"/>
            <p:cNvSpPr>
              <a:spLocks noChangeArrowheads="1"/>
            </p:cNvSpPr>
            <p:nvPr/>
          </p:nvSpPr>
          <p:spPr bwMode="auto">
            <a:xfrm>
              <a:off x="2824" y="611"/>
              <a:ext cx="14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TEL</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4"/>
            <p:cNvSpPr>
              <a:spLocks noChangeArrowheads="1"/>
            </p:cNvSpPr>
            <p:nvPr/>
          </p:nvSpPr>
          <p:spPr bwMode="auto">
            <a:xfrm>
              <a:off x="2820" y="738"/>
              <a:ext cx="15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FAX</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25"/>
            <p:cNvSpPr>
              <a:spLocks noChangeArrowheads="1"/>
            </p:cNvSpPr>
            <p:nvPr/>
          </p:nvSpPr>
          <p:spPr bwMode="auto">
            <a:xfrm>
              <a:off x="823" y="1869"/>
              <a:ext cx="16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氏名</a:t>
              </a:r>
              <a:endParaRPr kumimoji="0" lang="ja-JP" altLang="ja-JP" sz="1000" b="0" i="0" u="none" strike="noStrike" cap="none" normalizeH="0" baseline="0" dirty="0" smtClean="0">
                <a:ln>
                  <a:noFill/>
                </a:ln>
                <a:solidFill>
                  <a:schemeClr val="tx1"/>
                </a:solidFill>
                <a:effectLst/>
              </a:endParaRPr>
            </a:p>
          </p:txBody>
        </p:sp>
        <p:sp>
          <p:nvSpPr>
            <p:cNvPr id="9" name="Rectangle 26"/>
            <p:cNvSpPr>
              <a:spLocks noChangeArrowheads="1"/>
            </p:cNvSpPr>
            <p:nvPr/>
          </p:nvSpPr>
          <p:spPr bwMode="auto">
            <a:xfrm>
              <a:off x="1917" y="1855"/>
              <a:ext cx="24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部署等</a:t>
              </a:r>
              <a:endParaRPr kumimoji="0" lang="ja-JP" altLang="ja-JP" sz="1000" b="0" i="0" u="none" strike="noStrike" cap="none" normalizeH="0" baseline="0" dirty="0" smtClean="0">
                <a:ln>
                  <a:noFill/>
                </a:ln>
                <a:solidFill>
                  <a:schemeClr val="tx1"/>
                </a:solidFill>
                <a:effectLst/>
              </a:endParaRPr>
            </a:p>
          </p:txBody>
        </p:sp>
        <p:sp>
          <p:nvSpPr>
            <p:cNvPr id="10" name="Rectangle 27"/>
            <p:cNvSpPr>
              <a:spLocks noChangeArrowheads="1"/>
            </p:cNvSpPr>
            <p:nvPr/>
          </p:nvSpPr>
          <p:spPr bwMode="auto">
            <a:xfrm>
              <a:off x="3050" y="1850"/>
              <a:ext cx="24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連絡先</a:t>
              </a:r>
              <a:endParaRPr kumimoji="0" lang="ja-JP" altLang="ja-JP" sz="1000" b="0" i="0" u="none" strike="noStrike" cap="none" normalizeH="0" baseline="0" dirty="0" smtClean="0">
                <a:ln>
                  <a:noFill/>
                </a:ln>
                <a:solidFill>
                  <a:schemeClr val="tx1"/>
                </a:solidFill>
                <a:effectLst/>
              </a:endParaRPr>
            </a:p>
          </p:txBody>
        </p:sp>
        <p:sp>
          <p:nvSpPr>
            <p:cNvPr id="11" name="Rectangle 28"/>
            <p:cNvSpPr>
              <a:spLocks noChangeArrowheads="1"/>
            </p:cNvSpPr>
            <p:nvPr/>
          </p:nvSpPr>
          <p:spPr bwMode="auto">
            <a:xfrm>
              <a:off x="276" y="674"/>
              <a:ext cx="18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会　社　名</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29"/>
            <p:cNvSpPr>
              <a:spLocks noChangeArrowheads="1"/>
            </p:cNvSpPr>
            <p:nvPr/>
          </p:nvSpPr>
          <p:spPr bwMode="auto">
            <a:xfrm>
              <a:off x="780" y="749"/>
              <a:ext cx="27"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 name="Rectangle 30"/>
            <p:cNvSpPr>
              <a:spLocks noChangeArrowheads="1"/>
            </p:cNvSpPr>
            <p:nvPr/>
          </p:nvSpPr>
          <p:spPr bwMode="auto">
            <a:xfrm>
              <a:off x="3045" y="627"/>
              <a:ext cx="27"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 name="Rectangle 31"/>
            <p:cNvSpPr>
              <a:spLocks noChangeArrowheads="1"/>
            </p:cNvSpPr>
            <p:nvPr/>
          </p:nvSpPr>
          <p:spPr bwMode="auto">
            <a:xfrm>
              <a:off x="3045" y="749"/>
              <a:ext cx="27"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 name="Rectangle 32"/>
            <p:cNvSpPr>
              <a:spLocks noChangeArrowheads="1"/>
            </p:cNvSpPr>
            <p:nvPr/>
          </p:nvSpPr>
          <p:spPr bwMode="auto">
            <a:xfrm>
              <a:off x="278" y="926"/>
              <a:ext cx="18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所　在　地</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33"/>
            <p:cNvSpPr>
              <a:spLocks noChangeArrowheads="1"/>
            </p:cNvSpPr>
            <p:nvPr/>
          </p:nvSpPr>
          <p:spPr bwMode="auto">
            <a:xfrm>
              <a:off x="780" y="1000"/>
              <a:ext cx="27"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 name="Rectangle 34"/>
            <p:cNvSpPr>
              <a:spLocks noChangeArrowheads="1"/>
            </p:cNvSpPr>
            <p:nvPr/>
          </p:nvSpPr>
          <p:spPr bwMode="auto">
            <a:xfrm>
              <a:off x="280" y="1173"/>
              <a:ext cx="17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会社規模</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 name="Rectangle 35"/>
            <p:cNvSpPr>
              <a:spLocks noChangeArrowheads="1"/>
            </p:cNvSpPr>
            <p:nvPr/>
          </p:nvSpPr>
          <p:spPr bwMode="auto">
            <a:xfrm>
              <a:off x="277" y="1285"/>
              <a:ext cx="39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※該当に</a:t>
              </a:r>
              <a:r>
                <a:rPr kumimoji="0" lang="ja-JP" altLang="en-US"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0" name="Rectangle 36"/>
            <p:cNvSpPr>
              <a:spLocks noChangeArrowheads="1"/>
            </p:cNvSpPr>
            <p:nvPr/>
          </p:nvSpPr>
          <p:spPr bwMode="auto">
            <a:xfrm>
              <a:off x="1063" y="1136"/>
              <a:ext cx="29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 1～29人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 name="Rectangle 37"/>
            <p:cNvSpPr>
              <a:spLocks noChangeArrowheads="1"/>
            </p:cNvSpPr>
            <p:nvPr/>
          </p:nvSpPr>
          <p:spPr bwMode="auto">
            <a:xfrm>
              <a:off x="2196" y="1136"/>
              <a:ext cx="337"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B 30～99人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 name="Rectangle 38"/>
            <p:cNvSpPr>
              <a:spLocks noChangeArrowheads="1"/>
            </p:cNvSpPr>
            <p:nvPr/>
          </p:nvSpPr>
          <p:spPr bwMode="auto">
            <a:xfrm>
              <a:off x="3328" y="1136"/>
              <a:ext cx="401"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C 100～299人</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39"/>
            <p:cNvSpPr>
              <a:spLocks noChangeArrowheads="1"/>
            </p:cNvSpPr>
            <p:nvPr/>
          </p:nvSpPr>
          <p:spPr bwMode="auto">
            <a:xfrm>
              <a:off x="1063" y="1312"/>
              <a:ext cx="401"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D 300～499人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 name="Rectangle 40"/>
            <p:cNvSpPr>
              <a:spLocks noChangeArrowheads="1"/>
            </p:cNvSpPr>
            <p:nvPr/>
          </p:nvSpPr>
          <p:spPr bwMode="auto">
            <a:xfrm>
              <a:off x="2196" y="1312"/>
              <a:ext cx="39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E 500～999人</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41"/>
            <p:cNvSpPr>
              <a:spLocks noChangeArrowheads="1"/>
            </p:cNvSpPr>
            <p:nvPr/>
          </p:nvSpPr>
          <p:spPr bwMode="auto">
            <a:xfrm>
              <a:off x="3328" y="1312"/>
              <a:ext cx="321"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F 1000人～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 name="Rectangle 42"/>
            <p:cNvSpPr>
              <a:spLocks noChangeArrowheads="1"/>
            </p:cNvSpPr>
            <p:nvPr/>
          </p:nvSpPr>
          <p:spPr bwMode="auto">
            <a:xfrm>
              <a:off x="282" y="1528"/>
              <a:ext cx="15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業　　種</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43"/>
            <p:cNvSpPr>
              <a:spLocks noChangeArrowheads="1"/>
            </p:cNvSpPr>
            <p:nvPr/>
          </p:nvSpPr>
          <p:spPr bwMode="auto">
            <a:xfrm>
              <a:off x="282" y="1641"/>
              <a:ext cx="39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※該当に</a:t>
              </a:r>
              <a:r>
                <a:rPr kumimoji="0" lang="ja-JP" altLang="en-US"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8" name="Rectangle 44"/>
            <p:cNvSpPr>
              <a:spLocks noChangeArrowheads="1"/>
            </p:cNvSpPr>
            <p:nvPr/>
          </p:nvSpPr>
          <p:spPr bwMode="auto">
            <a:xfrm>
              <a:off x="1063" y="1489"/>
              <a:ext cx="24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01 建設業</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45"/>
            <p:cNvSpPr>
              <a:spLocks noChangeArrowheads="1"/>
            </p:cNvSpPr>
            <p:nvPr/>
          </p:nvSpPr>
          <p:spPr bwMode="auto">
            <a:xfrm>
              <a:off x="2196" y="1489"/>
              <a:ext cx="24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02 製造業</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2" name="Rectangle 46"/>
            <p:cNvSpPr>
              <a:spLocks noChangeArrowheads="1"/>
            </p:cNvSpPr>
            <p:nvPr/>
          </p:nvSpPr>
          <p:spPr bwMode="auto">
            <a:xfrm>
              <a:off x="3328" y="1489"/>
              <a:ext cx="24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03 運輸業</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3" name="Rectangle 47"/>
            <p:cNvSpPr>
              <a:spLocks noChangeArrowheads="1"/>
            </p:cNvSpPr>
            <p:nvPr/>
          </p:nvSpPr>
          <p:spPr bwMode="auto">
            <a:xfrm>
              <a:off x="1063" y="1665"/>
              <a:ext cx="363"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04 卸売・小売業</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8" name="Rectangle 48"/>
            <p:cNvSpPr>
              <a:spLocks noChangeArrowheads="1"/>
            </p:cNvSpPr>
            <p:nvPr/>
          </p:nvSpPr>
          <p:spPr bwMode="auto">
            <a:xfrm>
              <a:off x="2196" y="1665"/>
              <a:ext cx="321"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05 サービス業</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9" name="Rectangle 49"/>
            <p:cNvSpPr>
              <a:spLocks noChangeArrowheads="1"/>
            </p:cNvSpPr>
            <p:nvPr/>
          </p:nvSpPr>
          <p:spPr bwMode="auto">
            <a:xfrm>
              <a:off x="3328" y="1665"/>
              <a:ext cx="24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06 その他</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0" name="Rectangle 50"/>
            <p:cNvSpPr>
              <a:spLocks noChangeArrowheads="1"/>
            </p:cNvSpPr>
            <p:nvPr/>
          </p:nvSpPr>
          <p:spPr bwMode="auto">
            <a:xfrm>
              <a:off x="255" y="1847"/>
              <a:ext cx="20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申込担当者</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1" name="Rectangle 51"/>
            <p:cNvSpPr>
              <a:spLocks noChangeArrowheads="1"/>
            </p:cNvSpPr>
            <p:nvPr/>
          </p:nvSpPr>
          <p:spPr bwMode="auto">
            <a:xfrm>
              <a:off x="1063" y="1923"/>
              <a:ext cx="27"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2" name="Rectangle 52"/>
            <p:cNvSpPr>
              <a:spLocks noChangeArrowheads="1"/>
            </p:cNvSpPr>
            <p:nvPr/>
          </p:nvSpPr>
          <p:spPr bwMode="auto">
            <a:xfrm>
              <a:off x="2196" y="1923"/>
              <a:ext cx="27"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3" name="Rectangle 53"/>
            <p:cNvSpPr>
              <a:spLocks noChangeArrowheads="1"/>
            </p:cNvSpPr>
            <p:nvPr/>
          </p:nvSpPr>
          <p:spPr bwMode="auto">
            <a:xfrm>
              <a:off x="3328" y="1923"/>
              <a:ext cx="27" cy="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4" name="Rectangle 54"/>
            <p:cNvSpPr>
              <a:spLocks noChangeArrowheads="1"/>
            </p:cNvSpPr>
            <p:nvPr/>
          </p:nvSpPr>
          <p:spPr bwMode="auto">
            <a:xfrm>
              <a:off x="198" y="593"/>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Rectangle 55"/>
            <p:cNvSpPr>
              <a:spLocks noChangeArrowheads="1"/>
            </p:cNvSpPr>
            <p:nvPr/>
          </p:nvSpPr>
          <p:spPr bwMode="auto">
            <a:xfrm>
              <a:off x="764" y="593"/>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56"/>
            <p:cNvSpPr>
              <a:spLocks noChangeArrowheads="1"/>
            </p:cNvSpPr>
            <p:nvPr/>
          </p:nvSpPr>
          <p:spPr bwMode="auto">
            <a:xfrm>
              <a:off x="2746" y="593"/>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Rectangle 57"/>
            <p:cNvSpPr>
              <a:spLocks noChangeArrowheads="1"/>
            </p:cNvSpPr>
            <p:nvPr/>
          </p:nvSpPr>
          <p:spPr bwMode="auto">
            <a:xfrm>
              <a:off x="3029" y="593"/>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Line 58"/>
            <p:cNvSpPr>
              <a:spLocks noChangeShapeType="1"/>
            </p:cNvSpPr>
            <p:nvPr/>
          </p:nvSpPr>
          <p:spPr bwMode="auto">
            <a:xfrm>
              <a:off x="203" y="593"/>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59"/>
            <p:cNvSpPr>
              <a:spLocks noChangeArrowheads="1"/>
            </p:cNvSpPr>
            <p:nvPr/>
          </p:nvSpPr>
          <p:spPr bwMode="auto">
            <a:xfrm>
              <a:off x="203" y="593"/>
              <a:ext cx="3964"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Rectangle 60"/>
            <p:cNvSpPr>
              <a:spLocks noChangeArrowheads="1"/>
            </p:cNvSpPr>
            <p:nvPr/>
          </p:nvSpPr>
          <p:spPr bwMode="auto">
            <a:xfrm>
              <a:off x="4162" y="593"/>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61"/>
            <p:cNvSpPr>
              <a:spLocks noChangeShapeType="1"/>
            </p:cNvSpPr>
            <p:nvPr/>
          </p:nvSpPr>
          <p:spPr bwMode="auto">
            <a:xfrm flipV="1">
              <a:off x="2745" y="738"/>
              <a:ext cx="1406"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Line 63"/>
            <p:cNvSpPr>
              <a:spLocks noChangeShapeType="1"/>
            </p:cNvSpPr>
            <p:nvPr/>
          </p:nvSpPr>
          <p:spPr bwMode="auto">
            <a:xfrm flipV="1">
              <a:off x="198" y="870"/>
              <a:ext cx="3949" cy="0"/>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65"/>
            <p:cNvSpPr>
              <a:spLocks noChangeArrowheads="1"/>
            </p:cNvSpPr>
            <p:nvPr/>
          </p:nvSpPr>
          <p:spPr bwMode="auto">
            <a:xfrm>
              <a:off x="1047" y="593"/>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Rectangle 66"/>
            <p:cNvSpPr>
              <a:spLocks noChangeArrowheads="1"/>
            </p:cNvSpPr>
            <p:nvPr/>
          </p:nvSpPr>
          <p:spPr bwMode="auto">
            <a:xfrm>
              <a:off x="1897" y="593"/>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67"/>
            <p:cNvSpPr>
              <a:spLocks noChangeArrowheads="1"/>
            </p:cNvSpPr>
            <p:nvPr/>
          </p:nvSpPr>
          <p:spPr bwMode="auto">
            <a:xfrm>
              <a:off x="2180" y="593"/>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Line 68"/>
            <p:cNvSpPr>
              <a:spLocks noChangeShapeType="1"/>
            </p:cNvSpPr>
            <p:nvPr/>
          </p:nvSpPr>
          <p:spPr bwMode="auto">
            <a:xfrm>
              <a:off x="3029" y="600"/>
              <a:ext cx="0" cy="26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Rectangle 70"/>
            <p:cNvSpPr>
              <a:spLocks noChangeArrowheads="1"/>
            </p:cNvSpPr>
            <p:nvPr/>
          </p:nvSpPr>
          <p:spPr bwMode="auto">
            <a:xfrm>
              <a:off x="3312" y="593"/>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71"/>
            <p:cNvSpPr>
              <a:spLocks noChangeShapeType="1"/>
            </p:cNvSpPr>
            <p:nvPr/>
          </p:nvSpPr>
          <p:spPr bwMode="auto">
            <a:xfrm flipV="1">
              <a:off x="209" y="1123"/>
              <a:ext cx="3947" cy="3"/>
            </a:xfrm>
            <a:prstGeom prst="line">
              <a:avLst/>
            </a:prstGeom>
            <a:noFill/>
            <a:ln w="9525">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Line 73"/>
            <p:cNvSpPr>
              <a:spLocks noChangeShapeType="1"/>
            </p:cNvSpPr>
            <p:nvPr/>
          </p:nvSpPr>
          <p:spPr bwMode="auto">
            <a:xfrm>
              <a:off x="770" y="1285"/>
              <a:ext cx="3392" cy="0"/>
            </a:xfrm>
            <a:prstGeom prst="line">
              <a:avLst/>
            </a:prstGeom>
            <a:noFill/>
            <a:ln w="635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Line 75"/>
            <p:cNvSpPr>
              <a:spLocks noChangeShapeType="1"/>
            </p:cNvSpPr>
            <p:nvPr/>
          </p:nvSpPr>
          <p:spPr bwMode="auto">
            <a:xfrm>
              <a:off x="1046" y="1128"/>
              <a:ext cx="1" cy="313"/>
            </a:xfrm>
            <a:prstGeom prst="line">
              <a:avLst/>
            </a:prstGeom>
            <a:noFill/>
            <a:ln w="635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Line 81"/>
            <p:cNvSpPr>
              <a:spLocks noChangeShapeType="1"/>
            </p:cNvSpPr>
            <p:nvPr/>
          </p:nvSpPr>
          <p:spPr bwMode="auto">
            <a:xfrm>
              <a:off x="3028" y="1122"/>
              <a:ext cx="1" cy="319"/>
            </a:xfrm>
            <a:prstGeom prst="line">
              <a:avLst/>
            </a:prstGeom>
            <a:noFill/>
            <a:ln w="635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Line 83"/>
            <p:cNvSpPr>
              <a:spLocks noChangeShapeType="1"/>
            </p:cNvSpPr>
            <p:nvPr/>
          </p:nvSpPr>
          <p:spPr bwMode="auto">
            <a:xfrm>
              <a:off x="3311" y="1124"/>
              <a:ext cx="1" cy="326"/>
            </a:xfrm>
            <a:prstGeom prst="line">
              <a:avLst/>
            </a:prstGeom>
            <a:noFill/>
            <a:ln w="635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Line 85"/>
            <p:cNvSpPr>
              <a:spLocks noChangeShapeType="1"/>
            </p:cNvSpPr>
            <p:nvPr/>
          </p:nvSpPr>
          <p:spPr bwMode="auto">
            <a:xfrm>
              <a:off x="203" y="1441"/>
              <a:ext cx="395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Line 87"/>
            <p:cNvSpPr>
              <a:spLocks noChangeShapeType="1"/>
            </p:cNvSpPr>
            <p:nvPr/>
          </p:nvSpPr>
          <p:spPr bwMode="auto">
            <a:xfrm>
              <a:off x="770" y="1618"/>
              <a:ext cx="3392" cy="0"/>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Rectangle 88"/>
            <p:cNvSpPr>
              <a:spLocks noChangeArrowheads="1"/>
            </p:cNvSpPr>
            <p:nvPr/>
          </p:nvSpPr>
          <p:spPr bwMode="auto">
            <a:xfrm>
              <a:off x="770" y="1618"/>
              <a:ext cx="3392"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Line 89"/>
            <p:cNvSpPr>
              <a:spLocks noChangeShapeType="1"/>
            </p:cNvSpPr>
            <p:nvPr/>
          </p:nvSpPr>
          <p:spPr bwMode="auto">
            <a:xfrm>
              <a:off x="1046" y="1437"/>
              <a:ext cx="0" cy="582"/>
            </a:xfrm>
            <a:prstGeom prst="line">
              <a:avLst/>
            </a:prstGeom>
            <a:noFill/>
            <a:ln w="635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Line 95"/>
            <p:cNvSpPr>
              <a:spLocks noChangeShapeType="1"/>
            </p:cNvSpPr>
            <p:nvPr/>
          </p:nvSpPr>
          <p:spPr bwMode="auto">
            <a:xfrm>
              <a:off x="3027" y="1439"/>
              <a:ext cx="2" cy="355"/>
            </a:xfrm>
            <a:prstGeom prst="line">
              <a:avLst/>
            </a:prstGeom>
            <a:noFill/>
            <a:ln w="635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Line 97"/>
            <p:cNvSpPr>
              <a:spLocks noChangeShapeType="1"/>
            </p:cNvSpPr>
            <p:nvPr/>
          </p:nvSpPr>
          <p:spPr bwMode="auto">
            <a:xfrm>
              <a:off x="3312" y="1448"/>
              <a:ext cx="1" cy="562"/>
            </a:xfrm>
            <a:prstGeom prst="line">
              <a:avLst/>
            </a:prstGeom>
            <a:noFill/>
            <a:ln w="6350">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Line 99"/>
            <p:cNvSpPr>
              <a:spLocks noChangeShapeType="1"/>
            </p:cNvSpPr>
            <p:nvPr/>
          </p:nvSpPr>
          <p:spPr bwMode="auto">
            <a:xfrm>
              <a:off x="203" y="1794"/>
              <a:ext cx="395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Line 101"/>
            <p:cNvSpPr>
              <a:spLocks noChangeShapeType="1"/>
            </p:cNvSpPr>
            <p:nvPr/>
          </p:nvSpPr>
          <p:spPr bwMode="auto">
            <a:xfrm>
              <a:off x="198" y="593"/>
              <a:ext cx="0" cy="142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Rectangle 102"/>
            <p:cNvSpPr>
              <a:spLocks noChangeArrowheads="1"/>
            </p:cNvSpPr>
            <p:nvPr/>
          </p:nvSpPr>
          <p:spPr bwMode="auto">
            <a:xfrm>
              <a:off x="198" y="593"/>
              <a:ext cx="5" cy="14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Rectangle 103"/>
            <p:cNvSpPr>
              <a:spLocks noChangeArrowheads="1"/>
            </p:cNvSpPr>
            <p:nvPr/>
          </p:nvSpPr>
          <p:spPr bwMode="auto">
            <a:xfrm>
              <a:off x="481" y="593"/>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Rectangle 105"/>
            <p:cNvSpPr>
              <a:spLocks noChangeArrowheads="1"/>
            </p:cNvSpPr>
            <p:nvPr/>
          </p:nvSpPr>
          <p:spPr bwMode="auto">
            <a:xfrm>
              <a:off x="764" y="600"/>
              <a:ext cx="6" cy="14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Rectangle 108"/>
            <p:cNvSpPr>
              <a:spLocks noChangeArrowheads="1"/>
            </p:cNvSpPr>
            <p:nvPr/>
          </p:nvSpPr>
          <p:spPr bwMode="auto">
            <a:xfrm>
              <a:off x="1330" y="593"/>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Rectangle 109"/>
            <p:cNvSpPr>
              <a:spLocks noChangeArrowheads="1"/>
            </p:cNvSpPr>
            <p:nvPr/>
          </p:nvSpPr>
          <p:spPr bwMode="auto">
            <a:xfrm>
              <a:off x="1614" y="593"/>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Line 110"/>
            <p:cNvSpPr>
              <a:spLocks noChangeShapeType="1"/>
            </p:cNvSpPr>
            <p:nvPr/>
          </p:nvSpPr>
          <p:spPr bwMode="auto">
            <a:xfrm flipH="1">
              <a:off x="1897" y="1126"/>
              <a:ext cx="1" cy="885"/>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Rectangle 114"/>
            <p:cNvSpPr>
              <a:spLocks noChangeArrowheads="1"/>
            </p:cNvSpPr>
            <p:nvPr/>
          </p:nvSpPr>
          <p:spPr bwMode="auto">
            <a:xfrm>
              <a:off x="2463" y="593"/>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Line 115"/>
            <p:cNvSpPr>
              <a:spLocks noChangeShapeType="1"/>
            </p:cNvSpPr>
            <p:nvPr/>
          </p:nvSpPr>
          <p:spPr bwMode="auto">
            <a:xfrm flipH="1">
              <a:off x="2745" y="600"/>
              <a:ext cx="1" cy="26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Line 117"/>
            <p:cNvSpPr>
              <a:spLocks noChangeShapeType="1"/>
            </p:cNvSpPr>
            <p:nvPr/>
          </p:nvSpPr>
          <p:spPr bwMode="auto">
            <a:xfrm>
              <a:off x="3029" y="1793"/>
              <a:ext cx="0" cy="225"/>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Rectangle 121"/>
            <p:cNvSpPr>
              <a:spLocks noChangeArrowheads="1"/>
            </p:cNvSpPr>
            <p:nvPr/>
          </p:nvSpPr>
          <p:spPr bwMode="auto">
            <a:xfrm>
              <a:off x="3595" y="593"/>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Rectangle 122"/>
            <p:cNvSpPr>
              <a:spLocks noChangeArrowheads="1"/>
            </p:cNvSpPr>
            <p:nvPr/>
          </p:nvSpPr>
          <p:spPr bwMode="auto">
            <a:xfrm>
              <a:off x="3879" y="593"/>
              <a:ext cx="5"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Line 123"/>
            <p:cNvSpPr>
              <a:spLocks noChangeShapeType="1"/>
            </p:cNvSpPr>
            <p:nvPr/>
          </p:nvSpPr>
          <p:spPr bwMode="auto">
            <a:xfrm>
              <a:off x="203" y="2011"/>
              <a:ext cx="39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14" name="Rectangle 124"/>
            <p:cNvSpPr>
              <a:spLocks noChangeArrowheads="1"/>
            </p:cNvSpPr>
            <p:nvPr/>
          </p:nvSpPr>
          <p:spPr bwMode="auto">
            <a:xfrm>
              <a:off x="203" y="2011"/>
              <a:ext cx="3964"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Line 125"/>
            <p:cNvSpPr>
              <a:spLocks noChangeShapeType="1"/>
            </p:cNvSpPr>
            <p:nvPr/>
          </p:nvSpPr>
          <p:spPr bwMode="auto">
            <a:xfrm>
              <a:off x="4162" y="600"/>
              <a:ext cx="0" cy="14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Rectangle 126"/>
            <p:cNvSpPr>
              <a:spLocks noChangeArrowheads="1"/>
            </p:cNvSpPr>
            <p:nvPr/>
          </p:nvSpPr>
          <p:spPr bwMode="auto">
            <a:xfrm>
              <a:off x="4162" y="600"/>
              <a:ext cx="5" cy="14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Line 127"/>
            <p:cNvSpPr>
              <a:spLocks noChangeShapeType="1"/>
            </p:cNvSpPr>
            <p:nvPr/>
          </p:nvSpPr>
          <p:spPr bwMode="auto">
            <a:xfrm>
              <a:off x="198"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Rectangle 128"/>
            <p:cNvSpPr>
              <a:spLocks noChangeArrowheads="1"/>
            </p:cNvSpPr>
            <p:nvPr/>
          </p:nvSpPr>
          <p:spPr bwMode="auto">
            <a:xfrm>
              <a:off x="198" y="201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Line 129"/>
            <p:cNvSpPr>
              <a:spLocks noChangeShapeType="1"/>
            </p:cNvSpPr>
            <p:nvPr/>
          </p:nvSpPr>
          <p:spPr bwMode="auto">
            <a:xfrm>
              <a:off x="481"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Rectangle 130"/>
            <p:cNvSpPr>
              <a:spLocks noChangeArrowheads="1"/>
            </p:cNvSpPr>
            <p:nvPr/>
          </p:nvSpPr>
          <p:spPr bwMode="auto">
            <a:xfrm>
              <a:off x="481" y="201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Line 131"/>
            <p:cNvSpPr>
              <a:spLocks noChangeShapeType="1"/>
            </p:cNvSpPr>
            <p:nvPr/>
          </p:nvSpPr>
          <p:spPr bwMode="auto">
            <a:xfrm>
              <a:off x="764"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Rectangle 132"/>
            <p:cNvSpPr>
              <a:spLocks noChangeArrowheads="1"/>
            </p:cNvSpPr>
            <p:nvPr/>
          </p:nvSpPr>
          <p:spPr bwMode="auto">
            <a:xfrm>
              <a:off x="764" y="2018"/>
              <a:ext cx="6"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Line 133"/>
            <p:cNvSpPr>
              <a:spLocks noChangeShapeType="1"/>
            </p:cNvSpPr>
            <p:nvPr/>
          </p:nvSpPr>
          <p:spPr bwMode="auto">
            <a:xfrm>
              <a:off x="1047"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Rectangle 134"/>
            <p:cNvSpPr>
              <a:spLocks noChangeArrowheads="1"/>
            </p:cNvSpPr>
            <p:nvPr/>
          </p:nvSpPr>
          <p:spPr bwMode="auto">
            <a:xfrm>
              <a:off x="1047" y="2018"/>
              <a:ext cx="6"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Line 135"/>
            <p:cNvSpPr>
              <a:spLocks noChangeShapeType="1"/>
            </p:cNvSpPr>
            <p:nvPr/>
          </p:nvSpPr>
          <p:spPr bwMode="auto">
            <a:xfrm>
              <a:off x="1330"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Rectangle 136"/>
            <p:cNvSpPr>
              <a:spLocks noChangeArrowheads="1"/>
            </p:cNvSpPr>
            <p:nvPr/>
          </p:nvSpPr>
          <p:spPr bwMode="auto">
            <a:xfrm>
              <a:off x="1330" y="2018"/>
              <a:ext cx="6"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Line 137"/>
            <p:cNvSpPr>
              <a:spLocks noChangeShapeType="1"/>
            </p:cNvSpPr>
            <p:nvPr/>
          </p:nvSpPr>
          <p:spPr bwMode="auto">
            <a:xfrm>
              <a:off x="1614"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Rectangle 138"/>
            <p:cNvSpPr>
              <a:spLocks noChangeArrowheads="1"/>
            </p:cNvSpPr>
            <p:nvPr/>
          </p:nvSpPr>
          <p:spPr bwMode="auto">
            <a:xfrm>
              <a:off x="1614" y="201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Line 139"/>
            <p:cNvSpPr>
              <a:spLocks noChangeShapeType="1"/>
            </p:cNvSpPr>
            <p:nvPr/>
          </p:nvSpPr>
          <p:spPr bwMode="auto">
            <a:xfrm>
              <a:off x="1897"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Rectangle 140"/>
            <p:cNvSpPr>
              <a:spLocks noChangeArrowheads="1"/>
            </p:cNvSpPr>
            <p:nvPr/>
          </p:nvSpPr>
          <p:spPr bwMode="auto">
            <a:xfrm>
              <a:off x="1897" y="201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Line 141"/>
            <p:cNvSpPr>
              <a:spLocks noChangeShapeType="1"/>
            </p:cNvSpPr>
            <p:nvPr/>
          </p:nvSpPr>
          <p:spPr bwMode="auto">
            <a:xfrm>
              <a:off x="2180"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Rectangle 142"/>
            <p:cNvSpPr>
              <a:spLocks noChangeArrowheads="1"/>
            </p:cNvSpPr>
            <p:nvPr/>
          </p:nvSpPr>
          <p:spPr bwMode="auto">
            <a:xfrm>
              <a:off x="2180" y="201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Line 143"/>
            <p:cNvSpPr>
              <a:spLocks noChangeShapeType="1"/>
            </p:cNvSpPr>
            <p:nvPr/>
          </p:nvSpPr>
          <p:spPr bwMode="auto">
            <a:xfrm>
              <a:off x="2463"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Rectangle 144"/>
            <p:cNvSpPr>
              <a:spLocks noChangeArrowheads="1"/>
            </p:cNvSpPr>
            <p:nvPr/>
          </p:nvSpPr>
          <p:spPr bwMode="auto">
            <a:xfrm>
              <a:off x="2463" y="201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Line 145"/>
            <p:cNvSpPr>
              <a:spLocks noChangeShapeType="1"/>
            </p:cNvSpPr>
            <p:nvPr/>
          </p:nvSpPr>
          <p:spPr bwMode="auto">
            <a:xfrm>
              <a:off x="2746"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Rectangle 146"/>
            <p:cNvSpPr>
              <a:spLocks noChangeArrowheads="1"/>
            </p:cNvSpPr>
            <p:nvPr/>
          </p:nvSpPr>
          <p:spPr bwMode="auto">
            <a:xfrm>
              <a:off x="2746" y="201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Line 147"/>
            <p:cNvSpPr>
              <a:spLocks noChangeShapeType="1"/>
            </p:cNvSpPr>
            <p:nvPr/>
          </p:nvSpPr>
          <p:spPr bwMode="auto">
            <a:xfrm>
              <a:off x="3029"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Rectangle 148"/>
            <p:cNvSpPr>
              <a:spLocks noChangeArrowheads="1"/>
            </p:cNvSpPr>
            <p:nvPr/>
          </p:nvSpPr>
          <p:spPr bwMode="auto">
            <a:xfrm>
              <a:off x="3029" y="2018"/>
              <a:ext cx="6"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Line 149"/>
            <p:cNvSpPr>
              <a:spLocks noChangeShapeType="1"/>
            </p:cNvSpPr>
            <p:nvPr/>
          </p:nvSpPr>
          <p:spPr bwMode="auto">
            <a:xfrm>
              <a:off x="3312"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Rectangle 150"/>
            <p:cNvSpPr>
              <a:spLocks noChangeArrowheads="1"/>
            </p:cNvSpPr>
            <p:nvPr/>
          </p:nvSpPr>
          <p:spPr bwMode="auto">
            <a:xfrm>
              <a:off x="3312" y="2018"/>
              <a:ext cx="6"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Line 151"/>
            <p:cNvSpPr>
              <a:spLocks noChangeShapeType="1"/>
            </p:cNvSpPr>
            <p:nvPr/>
          </p:nvSpPr>
          <p:spPr bwMode="auto">
            <a:xfrm>
              <a:off x="3595"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Rectangle 152"/>
            <p:cNvSpPr>
              <a:spLocks noChangeArrowheads="1"/>
            </p:cNvSpPr>
            <p:nvPr/>
          </p:nvSpPr>
          <p:spPr bwMode="auto">
            <a:xfrm>
              <a:off x="3595" y="2018"/>
              <a:ext cx="6"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Line 153"/>
            <p:cNvSpPr>
              <a:spLocks noChangeShapeType="1"/>
            </p:cNvSpPr>
            <p:nvPr/>
          </p:nvSpPr>
          <p:spPr bwMode="auto">
            <a:xfrm>
              <a:off x="3879"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Rectangle 154"/>
            <p:cNvSpPr>
              <a:spLocks noChangeArrowheads="1"/>
            </p:cNvSpPr>
            <p:nvPr/>
          </p:nvSpPr>
          <p:spPr bwMode="auto">
            <a:xfrm>
              <a:off x="3879" y="201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 name="Line 155"/>
            <p:cNvSpPr>
              <a:spLocks noChangeShapeType="1"/>
            </p:cNvSpPr>
            <p:nvPr/>
          </p:nvSpPr>
          <p:spPr bwMode="auto">
            <a:xfrm>
              <a:off x="4162" y="20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Rectangle 156"/>
            <p:cNvSpPr>
              <a:spLocks noChangeArrowheads="1"/>
            </p:cNvSpPr>
            <p:nvPr/>
          </p:nvSpPr>
          <p:spPr bwMode="auto">
            <a:xfrm>
              <a:off x="4162" y="201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 name="Line 157"/>
            <p:cNvSpPr>
              <a:spLocks noChangeShapeType="1"/>
            </p:cNvSpPr>
            <p:nvPr/>
          </p:nvSpPr>
          <p:spPr bwMode="auto">
            <a:xfrm>
              <a:off x="4167" y="59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Rectangle 158"/>
            <p:cNvSpPr>
              <a:spLocks noChangeArrowheads="1"/>
            </p:cNvSpPr>
            <p:nvPr/>
          </p:nvSpPr>
          <p:spPr bwMode="auto">
            <a:xfrm>
              <a:off x="4167" y="593"/>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 name="Line 159"/>
            <p:cNvSpPr>
              <a:spLocks noChangeShapeType="1"/>
            </p:cNvSpPr>
            <p:nvPr/>
          </p:nvSpPr>
          <p:spPr bwMode="auto">
            <a:xfrm>
              <a:off x="4167" y="71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Rectangle 160"/>
            <p:cNvSpPr>
              <a:spLocks noChangeArrowheads="1"/>
            </p:cNvSpPr>
            <p:nvPr/>
          </p:nvSpPr>
          <p:spPr bwMode="auto">
            <a:xfrm>
              <a:off x="4167" y="715"/>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Line 161"/>
            <p:cNvSpPr>
              <a:spLocks noChangeShapeType="1"/>
            </p:cNvSpPr>
            <p:nvPr/>
          </p:nvSpPr>
          <p:spPr bwMode="auto">
            <a:xfrm>
              <a:off x="4167" y="83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Rectangle 162"/>
            <p:cNvSpPr>
              <a:spLocks noChangeArrowheads="1"/>
            </p:cNvSpPr>
            <p:nvPr/>
          </p:nvSpPr>
          <p:spPr bwMode="auto">
            <a:xfrm>
              <a:off x="4167" y="837"/>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Line 163"/>
            <p:cNvSpPr>
              <a:spLocks noChangeShapeType="1"/>
            </p:cNvSpPr>
            <p:nvPr/>
          </p:nvSpPr>
          <p:spPr bwMode="auto">
            <a:xfrm>
              <a:off x="4167" y="108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Rectangle 164"/>
            <p:cNvSpPr>
              <a:spLocks noChangeArrowheads="1"/>
            </p:cNvSpPr>
            <p:nvPr/>
          </p:nvSpPr>
          <p:spPr bwMode="auto">
            <a:xfrm>
              <a:off x="4167" y="1088"/>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Line 165"/>
            <p:cNvSpPr>
              <a:spLocks noChangeShapeType="1"/>
            </p:cNvSpPr>
            <p:nvPr/>
          </p:nvSpPr>
          <p:spPr bwMode="auto">
            <a:xfrm>
              <a:off x="4167" y="126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Rectangle 166"/>
            <p:cNvSpPr>
              <a:spLocks noChangeArrowheads="1"/>
            </p:cNvSpPr>
            <p:nvPr/>
          </p:nvSpPr>
          <p:spPr bwMode="auto">
            <a:xfrm>
              <a:off x="4167" y="1265"/>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Line 167"/>
            <p:cNvSpPr>
              <a:spLocks noChangeShapeType="1"/>
            </p:cNvSpPr>
            <p:nvPr/>
          </p:nvSpPr>
          <p:spPr bwMode="auto">
            <a:xfrm>
              <a:off x="4167" y="144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Rectangle 168"/>
            <p:cNvSpPr>
              <a:spLocks noChangeArrowheads="1"/>
            </p:cNvSpPr>
            <p:nvPr/>
          </p:nvSpPr>
          <p:spPr bwMode="auto">
            <a:xfrm>
              <a:off x="4167" y="1441"/>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Line 169"/>
            <p:cNvSpPr>
              <a:spLocks noChangeShapeType="1"/>
            </p:cNvSpPr>
            <p:nvPr/>
          </p:nvSpPr>
          <p:spPr bwMode="auto">
            <a:xfrm>
              <a:off x="4167" y="16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Rectangle 170"/>
            <p:cNvSpPr>
              <a:spLocks noChangeArrowheads="1"/>
            </p:cNvSpPr>
            <p:nvPr/>
          </p:nvSpPr>
          <p:spPr bwMode="auto">
            <a:xfrm>
              <a:off x="4167" y="1618"/>
              <a:ext cx="5"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Line 171"/>
            <p:cNvSpPr>
              <a:spLocks noChangeShapeType="1"/>
            </p:cNvSpPr>
            <p:nvPr/>
          </p:nvSpPr>
          <p:spPr bwMode="auto">
            <a:xfrm>
              <a:off x="4167" y="179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Rectangle 172"/>
            <p:cNvSpPr>
              <a:spLocks noChangeArrowheads="1"/>
            </p:cNvSpPr>
            <p:nvPr/>
          </p:nvSpPr>
          <p:spPr bwMode="auto">
            <a:xfrm>
              <a:off x="4167" y="1794"/>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Line 173"/>
            <p:cNvSpPr>
              <a:spLocks noChangeShapeType="1"/>
            </p:cNvSpPr>
            <p:nvPr/>
          </p:nvSpPr>
          <p:spPr bwMode="auto">
            <a:xfrm>
              <a:off x="4167" y="201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Rectangle 174"/>
            <p:cNvSpPr>
              <a:spLocks noChangeArrowheads="1"/>
            </p:cNvSpPr>
            <p:nvPr/>
          </p:nvSpPr>
          <p:spPr bwMode="auto">
            <a:xfrm>
              <a:off x="4167" y="2011"/>
              <a:ext cx="5"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199" name="Picture 1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 y="1102"/>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0" name="Picture 1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 y="1126"/>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1" name="Picture 17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4" y="1278"/>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2" name="Picture 17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4" y="1278"/>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3" name="Picture 17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4" y="1455"/>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4" name="Picture 18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4" y="1455"/>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5" name="Picture 18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4" y="1631"/>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6" name="Picture 18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44" y="1631"/>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7" name="Picture 18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77" y="1102"/>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 name="Picture 18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80" y="1131"/>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9" name="Picture 18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77" y="1278"/>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0" name="Picture 18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77" y="1278"/>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1" name="Picture 18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77" y="1455"/>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2" name="Picture 18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77" y="1455"/>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3" name="Picture 18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77" y="1631"/>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4" name="Picture 19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977" y="1631"/>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5" name="Picture 19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09" y="1102"/>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6" name="Picture 19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109" y="1128"/>
              <a:ext cx="139"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7" name="Picture 19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109" y="1278"/>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 name="Picture 19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109" y="1278"/>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9" name="Picture 19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109" y="1455"/>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0" name="Picture 196"/>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109" y="1455"/>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1" name="Picture 19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109" y="1631"/>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2" name="Picture 19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109" y="1631"/>
              <a:ext cx="13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5" name="テキスト ボックス 164"/>
          <p:cNvSpPr txBox="1"/>
          <p:nvPr/>
        </p:nvSpPr>
        <p:spPr>
          <a:xfrm>
            <a:off x="1223961" y="1403789"/>
            <a:ext cx="846137" cy="246221"/>
          </a:xfrm>
          <a:prstGeom prst="rect">
            <a:avLst/>
          </a:prstGeom>
          <a:noFill/>
        </p:spPr>
        <p:txBody>
          <a:bodyPr wrap="square" rtlCol="0">
            <a:spAutoFit/>
          </a:bodyPr>
          <a:lstStyle/>
          <a:p>
            <a:r>
              <a:rPr kumimoji="1" lang="ja-JP" altLang="en-US" sz="1000" dirty="0" smtClean="0"/>
              <a:t>〒　　　　－</a:t>
            </a:r>
            <a:endParaRPr kumimoji="1" lang="ja-JP" altLang="en-US" sz="1000" dirty="0"/>
          </a:p>
        </p:txBody>
      </p:sp>
      <p:cxnSp>
        <p:nvCxnSpPr>
          <p:cNvPr id="1186" name="直線コネクタ 1185"/>
          <p:cNvCxnSpPr/>
          <p:nvPr/>
        </p:nvCxnSpPr>
        <p:spPr>
          <a:xfrm flipH="1">
            <a:off x="3452812" y="1810980"/>
            <a:ext cx="795" cy="14041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1" name="図 30"/>
          <p:cNvPicPr>
            <a:picLocks noChangeAspect="1"/>
          </p:cNvPicPr>
          <p:nvPr/>
        </p:nvPicPr>
        <p:blipFill>
          <a:blip r:embed="rId28"/>
          <a:stretch>
            <a:fillRect/>
          </a:stretch>
        </p:blipFill>
        <p:spPr>
          <a:xfrm>
            <a:off x="212506" y="8074256"/>
            <a:ext cx="6480610" cy="1586278"/>
          </a:xfrm>
          <a:prstGeom prst="rect">
            <a:avLst/>
          </a:prstGeom>
        </p:spPr>
      </p:pic>
      <p:graphicFrame>
        <p:nvGraphicFramePr>
          <p:cNvPr id="37" name="オブジェクト 36"/>
          <p:cNvGraphicFramePr>
            <a:graphicFrameLocks noChangeAspect="1"/>
          </p:cNvGraphicFramePr>
          <p:nvPr>
            <p:extLst>
              <p:ext uri="{D42A27DB-BD31-4B8C-83A1-F6EECF244321}">
                <p14:modId xmlns:p14="http://schemas.microsoft.com/office/powerpoint/2010/main" val="2769225212"/>
              </p:ext>
            </p:extLst>
          </p:nvPr>
        </p:nvGraphicFramePr>
        <p:xfrm>
          <a:off x="309980" y="3690663"/>
          <a:ext cx="6297195" cy="2230187"/>
        </p:xfrm>
        <a:graphic>
          <a:graphicData uri="http://schemas.openxmlformats.org/presentationml/2006/ole">
            <mc:AlternateContent xmlns:mc="http://schemas.openxmlformats.org/markup-compatibility/2006">
              <mc:Choice xmlns:v="urn:schemas-microsoft-com:vml" Requires="v">
                <p:oleObj spid="_x0000_s3089" name="ワークシート" r:id="rId30" imgW="8400937" imgH="3190872" progId="Excel.Sheet.12">
                  <p:embed/>
                </p:oleObj>
              </mc:Choice>
              <mc:Fallback>
                <p:oleObj name="ワークシート" r:id="rId30" imgW="8400937" imgH="3190872" progId="Excel.Sheet.12">
                  <p:embed/>
                  <p:pic>
                    <p:nvPicPr>
                      <p:cNvPr id="0" name=""/>
                      <p:cNvPicPr/>
                      <p:nvPr/>
                    </p:nvPicPr>
                    <p:blipFill>
                      <a:blip r:embed="rId31"/>
                      <a:stretch>
                        <a:fillRect/>
                      </a:stretch>
                    </p:blipFill>
                    <p:spPr>
                      <a:xfrm>
                        <a:off x="309980" y="3690663"/>
                        <a:ext cx="6297195" cy="2230187"/>
                      </a:xfrm>
                      <a:prstGeom prst="rect">
                        <a:avLst/>
                      </a:prstGeom>
                    </p:spPr>
                  </p:pic>
                </p:oleObj>
              </mc:Fallback>
            </mc:AlternateContent>
          </a:graphicData>
        </a:graphic>
      </p:graphicFrame>
    </p:spTree>
    <p:extLst>
      <p:ext uri="{BB962C8B-B14F-4D97-AF65-F5344CB8AC3E}">
        <p14:creationId xmlns:p14="http://schemas.microsoft.com/office/powerpoint/2010/main" val="2939705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3349</TotalTime>
  <Words>161</Words>
  <Application>Microsoft Office PowerPoint</Application>
  <PresentationFormat>A4 210 x 297 mm</PresentationFormat>
  <Paragraphs>71</Paragraphs>
  <Slides>2</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Office テーマ</vt:lpstr>
      <vt:lpstr>ワークシート</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851690</dc:creator>
  <cp:lastModifiedBy>高齢・障害・求職者雇用支援機構</cp:lastModifiedBy>
  <cp:revision>278</cp:revision>
  <cp:lastPrinted>2020-04-14T02:20:57Z</cp:lastPrinted>
  <dcterms:created xsi:type="dcterms:W3CDTF">2018-08-02T04:31:55Z</dcterms:created>
  <dcterms:modified xsi:type="dcterms:W3CDTF">2020-04-14T02:28:20Z</dcterms:modified>
</cp:coreProperties>
</file>